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1.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91" r:id="rId16"/>
  </p:sldMasterIdLst>
  <p:notesMasterIdLst>
    <p:notesMasterId r:id="rId36"/>
  </p:notesMasterIdLst>
  <p:handoutMasterIdLst>
    <p:handoutMasterId r:id="rId37"/>
  </p:handoutMasterIdLst>
  <p:sldIdLst>
    <p:sldId id="2147374454" r:id="rId17"/>
    <p:sldId id="2076137691" r:id="rId18"/>
    <p:sldId id="2147374460" r:id="rId19"/>
    <p:sldId id="2147374461" r:id="rId20"/>
    <p:sldId id="2147374462" r:id="rId21"/>
    <p:sldId id="2147374463" r:id="rId22"/>
    <p:sldId id="2147374464" r:id="rId23"/>
    <p:sldId id="2147374465" r:id="rId24"/>
    <p:sldId id="2076137692" r:id="rId25"/>
    <p:sldId id="2147374466" r:id="rId26"/>
    <p:sldId id="2147374467" r:id="rId27"/>
    <p:sldId id="2076137683" r:id="rId28"/>
    <p:sldId id="2076137686" r:id="rId29"/>
    <p:sldId id="2076137687" r:id="rId30"/>
    <p:sldId id="2147374458" r:id="rId31"/>
    <p:sldId id="2147374459" r:id="rId32"/>
    <p:sldId id="2076137710" r:id="rId33"/>
    <p:sldId id="2147374468" r:id="rId34"/>
    <p:sldId id="2076137708" r:id="rId35"/>
  </p:sldIdLst>
  <p:sldSz cx="12192000" cy="6858000"/>
  <p:notesSz cx="6858000" cy="9144000"/>
  <p:defaultTextStyle>
    <a:defPPr>
      <a:defRPr lang="en-US"/>
    </a:defPPr>
    <a:lvl1pPr marL="0" eaLnBrk="1" hangingPunct="1">
      <a:spcBef>
        <a:spcPts val="1200"/>
      </a:spcBef>
      <a:spcAft>
        <a:spcPts val="1200"/>
      </a:spcAft>
      <a:defRPr sz="2200">
        <a:solidFill>
          <a:schemeClr val="tx1"/>
        </a:solidFill>
        <a:latin typeface="Calibre Light" panose="020B0303030202060203" pitchFamily="34" charset="0"/>
        <a:ea typeface="+mn-ea"/>
        <a:cs typeface="+mn-cs"/>
      </a:defRPr>
    </a:lvl1pPr>
    <a:lvl2pPr marL="0" indent="0" eaLnBrk="1" hangingPunct="1">
      <a:spcAft>
        <a:spcPts val="600"/>
      </a:spcAft>
      <a:defRPr sz="1600" b="0">
        <a:solidFill>
          <a:schemeClr val="tx1"/>
        </a:solidFill>
        <a:latin typeface="Calibre Semibold" panose="020B0703030202060203" pitchFamily="34" charset="0"/>
        <a:ea typeface="+mn-ea"/>
        <a:cs typeface="+mn-cs"/>
      </a:defRPr>
    </a:lvl2pPr>
    <a:lvl3pPr marL="0" indent="0" eaLnBrk="1" hangingPunct="1">
      <a:spcBef>
        <a:spcPts val="300"/>
      </a:spcBef>
      <a:spcAft>
        <a:spcPts val="300"/>
      </a:spcAft>
      <a:defRPr sz="1200">
        <a:solidFill>
          <a:schemeClr val="tx1"/>
        </a:solidFill>
        <a:latin typeface="+mn-lt"/>
        <a:ea typeface="+mn-ea"/>
        <a:cs typeface="+mn-cs"/>
      </a:defRPr>
    </a:lvl3pPr>
    <a:lvl4pPr marL="171450" indent="-171450" eaLnBrk="1" hangingPunct="1">
      <a:spcBef>
        <a:spcPts val="300"/>
      </a:spcBef>
      <a:spcAft>
        <a:spcPts val="300"/>
      </a:spcAft>
      <a:buFont typeface="+mn-lt" panose="04000400000000000000" pitchFamily="82" charset="0"/>
      <a:buChar char="–"/>
      <a:defRPr sz="1200">
        <a:solidFill>
          <a:schemeClr val="tx1"/>
        </a:solidFill>
        <a:latin typeface="+mn-lt"/>
        <a:ea typeface="+mn-ea"/>
        <a:cs typeface="+mn-cs"/>
      </a:defRPr>
    </a:lvl4pPr>
    <a:lvl5pPr marL="360363" indent="-184150" eaLnBrk="1" hangingPunct="1">
      <a:spcBef>
        <a:spcPts val="300"/>
      </a:spcBef>
      <a:spcAft>
        <a:spcPts val="300"/>
      </a:spcAft>
      <a:buFont typeface="+mn-lt" panose="04000400000000000000" pitchFamily="82" charset="0"/>
      <a:buChar char="–"/>
      <a:defRPr sz="1200" b="0">
        <a:solidFill>
          <a:schemeClr val="tx1"/>
        </a:solidFill>
        <a:latin typeface="+mn-lt"/>
        <a:ea typeface="+mn-ea"/>
        <a:cs typeface="+mn-cs"/>
      </a:defRPr>
    </a:lvl5pPr>
    <a:lvl6pPr marL="0" indent="0" eaLnBrk="1" hangingPunct="1">
      <a:spcBef>
        <a:spcPts val="600"/>
      </a:spcBef>
      <a:spcAft>
        <a:spcPts val="0"/>
      </a:spcAft>
      <a:buFontTx/>
      <a:buNone/>
      <a:defRPr sz="1200">
        <a:solidFill>
          <a:schemeClr val="tx1"/>
        </a:solidFill>
        <a:latin typeface="Calibre Semibold" panose="020B0703030202060203" pitchFamily="34" charset="0"/>
        <a:ea typeface="+mn-ea"/>
        <a:cs typeface="+mn-cs"/>
      </a:defRPr>
    </a:lvl6pPr>
    <a:lvl7pPr marL="0" indent="0" eaLnBrk="1" hangingPunct="1">
      <a:spcBef>
        <a:spcPts val="600"/>
      </a:spcBef>
      <a:defRPr sz="1050">
        <a:solidFill>
          <a:schemeClr val="tx1"/>
        </a:solidFill>
        <a:latin typeface="Calibre Semibold" panose="020B0703030202060203" pitchFamily="34" charset="0"/>
        <a:ea typeface="+mn-ea"/>
        <a:cs typeface="+mn-cs"/>
      </a:defRPr>
    </a:lvl7pPr>
    <a:lvl8pPr marL="0" indent="0" eaLnBrk="1" hangingPunct="1">
      <a:spcBef>
        <a:spcPts val="300"/>
      </a:spcBef>
      <a:spcAft>
        <a:spcPts val="300"/>
      </a:spcAft>
      <a:defRPr sz="1050" b="0">
        <a:solidFill>
          <a:schemeClr val="tx1"/>
        </a:solidFill>
        <a:latin typeface="+mn-lt"/>
        <a:ea typeface="+mn-ea"/>
        <a:cs typeface="+mn-cs"/>
      </a:defRPr>
    </a:lvl8pPr>
    <a:lvl9pPr marL="171450" indent="-171450" eaLnBrk="1" hangingPunct="1">
      <a:spcBef>
        <a:spcPts val="200"/>
      </a:spcBef>
      <a:spcAft>
        <a:spcPts val="200"/>
      </a:spcAft>
      <a:buFont typeface="SwissReSansOTLight" panose="04000400000000000000" pitchFamily="82" charset="0"/>
      <a:buChar char="–"/>
      <a:defRPr sz="105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A2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11F8288-94FE-428C-BC68-D470A1F505C4}">
  <a:tblStyle styleId="{6EB843CA-C2C2-4D07-8CA5-9BBCF8472AE9}" styleName="CBRE Table - Emerald Option 1">
    <a:wholeTbl>
      <a:tcTxStyle>
        <a:fontRef idx="minor"/>
        <a:schemeClr val="dk1"/>
      </a:tcTxStyle>
      <a:tcStyle>
        <a:tcBdr>
          <a:left>
            <a:ln w="0" cmpd="sng">
              <a:noFill/>
            </a:ln>
          </a:left>
          <a:right>
            <a:ln w="0" cmpd="sng">
              <a:noFill/>
            </a:ln>
          </a:right>
          <a:top>
            <a:ln w="0" cmpd="sng">
              <a:noFill/>
            </a:ln>
          </a:top>
          <a:bottom>
            <a:ln w="28575" cmpd="sng">
              <a:solidFill>
                <a:schemeClr val="accent6"/>
              </a:solidFill>
            </a:ln>
          </a:bottom>
          <a:insideH>
            <a:ln w="12700" cmpd="sng">
              <a:solidFill>
                <a:srgbClr val="F6F6F6"/>
              </a:solidFill>
            </a:ln>
          </a:insideH>
          <a:insideV>
            <a:ln w="0" cmpd="sng">
              <a:noFill/>
              <a:prstDash val="solid"/>
            </a:ln>
          </a:insideV>
        </a:tcBdr>
        <a:fill>
          <a:solidFill>
            <a:schemeClr val="lt1"/>
          </a:solidFill>
        </a:fill>
      </a:tcStyle>
    </a:wholeTbl>
    <a:band1H>
      <a:tcStyle>
        <a:tcBdr>
          <a:top>
            <a:ln w="12700" cmpd="sng"/>
          </a:top>
        </a:tcBdr>
        <a:fill>
          <a:solidFill>
            <a:srgbClr val="F6F6F6"/>
          </a:solidFill>
        </a:fill>
      </a:tcStyle>
    </a:band1H>
    <a:band2H>
      <a:tcStyle>
        <a:tcBdr>
          <a:top>
            <a:ln w="12700" cmpd="sng"/>
          </a:top>
        </a:tcBdr>
      </a:tcStyle>
    </a:band2H>
    <a:band1V>
      <a:tcStyle>
        <a:tcBdr>
          <a:insideH>
            <a:ln w="12700" cmpd="sng">
              <a:solidFill>
                <a:schemeClr val="lt1"/>
              </a:solidFill>
            </a:ln>
          </a:insideH>
        </a:tcBdr>
        <a:fill>
          <a:solidFill>
            <a:srgbClr val="F6F6F6"/>
          </a:solidFill>
        </a:fill>
      </a:tcStyle>
    </a:band1V>
    <a:band2V>
      <a:tcStyle>
        <a:tcBdr>
          <a:left>
            <a:ln w="0" cmpd="sng">
              <a:noFill/>
              <a:prstDash val="solid"/>
            </a:ln>
          </a:left>
          <a:right>
            <a:ln w="0" cmpd="sng">
              <a:noFill/>
              <a:prstDash val="solid"/>
            </a:ln>
          </a:right>
          <a:insideH>
            <a:ln w="12700" cmpd="sng">
              <a:solidFill>
                <a:srgbClr val="F6F6F6"/>
              </a:solidFill>
            </a:ln>
          </a:insideH>
        </a:tcBdr>
        <a:fill>
          <a:solidFill>
            <a:schemeClr val="lt1"/>
          </a:solidFill>
        </a:fill>
      </a:tcStyle>
    </a:band2V>
    <a:lastCol>
      <a:tcTxStyle b="on">
        <a:fontRef idx="minor"/>
        <a:schemeClr val="lt1"/>
      </a:tcTxStyle>
      <a:tcStyle>
        <a:tcBdr>
          <a:left>
            <a:ln w="0" cmpd="sng">
              <a:noFill/>
            </a:ln>
          </a:left>
          <a:right>
            <a:ln w="0" cmpd="sng">
              <a:noFill/>
            </a:ln>
          </a:right>
          <a:top>
            <a:ln w="0" cmpd="sng">
              <a:noFill/>
            </a:ln>
          </a:top>
          <a:bottom>
            <a:ln w="28575" cmpd="sng">
              <a:solidFill>
                <a:schemeClr val="accent6"/>
              </a:solidFill>
            </a:ln>
          </a:bottom>
          <a:insideH>
            <a:ln w="12700" cmpd="sng">
              <a:solidFill>
                <a:schemeClr val="lt1"/>
              </a:solidFill>
            </a:ln>
          </a:insideH>
          <a:insideV>
            <a:ln w="0" cmpd="sng">
              <a:noFill/>
            </a:ln>
          </a:insideV>
        </a:tcBdr>
        <a:fill>
          <a:solidFill>
            <a:schemeClr val="dk1"/>
          </a:solidFill>
        </a:fill>
      </a:tcStyle>
    </a:lastCol>
    <a:firstCol>
      <a:tcTxStyle b="on">
        <a:fontRef idx="minor"/>
        <a:schemeClr val="lt1"/>
      </a:tcTxStyle>
      <a:tcStyle>
        <a:tcBdr>
          <a:left>
            <a:ln w="0" cmpd="sng">
              <a:noFill/>
            </a:ln>
          </a:left>
          <a:right>
            <a:ln w="0" cmpd="sng">
              <a:noFill/>
            </a:ln>
          </a:right>
          <a:top>
            <a:ln w="0" cmpd="sng">
              <a:noFill/>
            </a:ln>
          </a:top>
          <a:bottom>
            <a:ln w="28575" cmpd="sng">
              <a:solidFill>
                <a:schemeClr val="accent6"/>
              </a:solidFill>
            </a:ln>
          </a:bottom>
          <a:insideH>
            <a:ln w="12700" cmpd="sng">
              <a:solidFill>
                <a:schemeClr val="lt1"/>
              </a:solidFill>
            </a:ln>
          </a:insideH>
          <a:insideV>
            <a:ln w="0" cmpd="sng">
              <a:noFill/>
            </a:ln>
          </a:insideV>
        </a:tcBdr>
        <a:fill>
          <a:solidFill>
            <a:schemeClr val="accent6"/>
          </a:solidFill>
        </a:fill>
      </a:tcStyle>
    </a:firstCol>
    <a:lastRow>
      <a:tcTxStyle b="on">
        <a:fontRef idx="minor"/>
        <a:schemeClr val="lt1"/>
      </a:tcTxStyle>
      <a:tcStyle>
        <a:tcBdr>
          <a:top>
            <a:ln w="12700" cmpd="sng">
              <a:solidFill>
                <a:schemeClr val="lt1"/>
              </a:solidFill>
            </a:ln>
          </a:top>
          <a:bottom>
            <a:ln w="28575" cmpd="sng">
              <a:solidFill>
                <a:schemeClr val="dk1"/>
              </a:solidFill>
            </a:ln>
          </a:bottom>
          <a:insideV>
            <a:ln w="0" cmpd="sng">
              <a:noFill/>
              <a:prstDash val="solid"/>
            </a:ln>
          </a:insideV>
        </a:tcBdr>
        <a:fill>
          <a:solidFill>
            <a:schemeClr val="dk1"/>
          </a:solidFill>
        </a:fill>
      </a:tcStyle>
    </a:lastRow>
    <a:firstRow>
      <a:tcTxStyle b="on">
        <a:fontRef idx="minor"/>
        <a:schemeClr val="lt1"/>
      </a:tcTxStyle>
      <a:tcStyle>
        <a:tcBdr>
          <a:bottom>
            <a:ln w="12700" cmpd="sng">
              <a:solidFill>
                <a:schemeClr val="lt1"/>
              </a:solidFill>
            </a:ln>
          </a:bottom>
          <a:insideV>
            <a:ln w="0" cmpd="sng">
              <a:noFill/>
              <a:prstDash val="solid"/>
            </a:ln>
          </a:insideV>
        </a:tcBdr>
        <a:fill>
          <a:solidFill>
            <a:schemeClr val="accent6"/>
          </a:solidFill>
        </a:fill>
      </a:tcStyle>
    </a:firstRow>
  </a:tblStyle>
  <a:tblStyle styleId="{611F8288-94FE-428C-BC68-D470A1F505C4}" styleName="CBRE Table - Emerald Option 2">
    <a:wholeTbl>
      <a:tcTxStyle>
        <a:fontRef idx="minor"/>
        <a:schemeClr val="dk1"/>
      </a:tcTxStyle>
      <a:tcStyle>
        <a:tcBdr>
          <a:left>
            <a:ln w="0" cmpd="sng">
              <a:noFill/>
            </a:ln>
          </a:left>
          <a:right>
            <a:ln w="0" cmpd="sng">
              <a:noFill/>
            </a:ln>
          </a:right>
          <a:top>
            <a:ln w="0" cmpd="sng">
              <a:noFill/>
            </a:ln>
          </a:top>
          <a:bottom>
            <a:ln w="28575" cmpd="sng">
              <a:solidFill>
                <a:schemeClr val="accent6"/>
              </a:solidFill>
            </a:ln>
          </a:bottom>
          <a:insideH>
            <a:ln w="12700" cmpd="sng">
              <a:solidFill>
                <a:srgbClr val="F6F6F6"/>
              </a:solidFill>
            </a:ln>
          </a:insideH>
          <a:insideV>
            <a:ln w="0" cmpd="sng">
              <a:noFill/>
              <a:prstDash val="solid"/>
            </a:ln>
          </a:insideV>
        </a:tcBdr>
        <a:fill>
          <a:solidFill>
            <a:schemeClr val="lt1"/>
          </a:solidFill>
        </a:fill>
      </a:tcStyle>
    </a:wholeTbl>
    <a:band1H>
      <a:tcStyle>
        <a:tcBdr>
          <a:top>
            <a:ln w="12700" cmpd="sng">
              <a:solidFill>
                <a:srgbClr val="F6F6F6"/>
              </a:solidFill>
            </a:ln>
          </a:top>
        </a:tcBdr>
        <a:fill>
          <a:solidFill>
            <a:srgbClr val="F6F6F6"/>
          </a:solidFill>
        </a:fill>
      </a:tcStyle>
    </a:band1H>
    <a:band2H>
      <a:tcStyle>
        <a:tcBdr>
          <a:top>
            <a:ln w="12700" cmpd="sng">
              <a:solidFill>
                <a:srgbClr val="F6F6F6"/>
              </a:solidFill>
            </a:ln>
          </a:top>
        </a:tcBdr>
      </a:tcStyle>
    </a:band2H>
    <a:band1V>
      <a:tcStyle>
        <a:tcBdr>
          <a:insideH>
            <a:ln w="12700" cmpd="sng">
              <a:solidFill>
                <a:schemeClr val="lt1"/>
              </a:solidFill>
            </a:ln>
          </a:insideH>
        </a:tcBdr>
        <a:fill>
          <a:solidFill>
            <a:srgbClr val="F6F6F6"/>
          </a:solidFill>
        </a:fill>
      </a:tcStyle>
    </a:band1V>
    <a:band2V>
      <a:tcStyle>
        <a:tcBdr>
          <a:left>
            <a:ln w="0" cmpd="sng">
              <a:noFill/>
              <a:prstDash val="solid"/>
            </a:ln>
          </a:left>
          <a:right>
            <a:ln w="0" cmpd="sng">
              <a:noFill/>
              <a:prstDash val="solid"/>
            </a:ln>
          </a:right>
          <a:insideH>
            <a:ln w="12700" cmpd="sng">
              <a:solidFill>
                <a:srgbClr val="F6F6F6"/>
              </a:solidFill>
            </a:ln>
          </a:insideH>
        </a:tcBdr>
        <a:fill>
          <a:solidFill>
            <a:schemeClr val="lt1"/>
          </a:solidFill>
        </a:fill>
      </a:tcStyle>
    </a:band2V>
    <a:lastCol>
      <a:tcTxStyle b="on">
        <a:fontRef idx="minor"/>
        <a:schemeClr val="dk1"/>
      </a:tcTxStyle>
      <a:tcStyle>
        <a:tcBdr/>
      </a:tcStyle>
    </a:lastCol>
    <a:firstCol>
      <a:tcTxStyle b="on">
        <a:fontRef idx="minor"/>
        <a:schemeClr val="accent6"/>
      </a:tcTxStyle>
      <a:tcStyle>
        <a:tcBdr/>
      </a:tcStyle>
    </a:firstCol>
    <a:lastRow>
      <a:tcTxStyle b="on">
        <a:fontRef idx="minor"/>
        <a:schemeClr val="lt1"/>
      </a:tcTxStyle>
      <a:tcStyle>
        <a:tcBdr>
          <a:top>
            <a:ln w="12700" cmpd="sng">
              <a:solidFill>
                <a:schemeClr val="lt1"/>
              </a:solidFill>
            </a:ln>
          </a:top>
          <a:bottom>
            <a:ln w="28575" cmpd="sng">
              <a:solidFill>
                <a:schemeClr val="dk1"/>
              </a:solidFill>
            </a:ln>
          </a:bottom>
          <a:insideV>
            <a:ln w="0" cmpd="sng">
              <a:noFill/>
              <a:prstDash val="solid"/>
            </a:ln>
          </a:insideV>
        </a:tcBdr>
        <a:fill>
          <a:solidFill>
            <a:schemeClr val="dk1"/>
          </a:solidFill>
        </a:fill>
      </a:tcStyle>
    </a:lastRow>
    <a:firstRow>
      <a:tcTxStyle b="on">
        <a:fontRef idx="minor"/>
        <a:schemeClr val="lt1"/>
      </a:tcTxStyle>
      <a:tcStyle>
        <a:tcBdr>
          <a:bottom>
            <a:ln w="12700" cmpd="sng">
              <a:solidFill>
                <a:schemeClr val="lt1"/>
              </a:solidFill>
            </a:ln>
          </a:bottom>
          <a:insideV>
            <a:ln w="0" cmpd="sng">
              <a:noFill/>
              <a:prstDash val="solid"/>
            </a:ln>
          </a:insideV>
        </a:tcBdr>
        <a:fill>
          <a:solidFill>
            <a:schemeClr val="accent6"/>
          </a:solidFill>
        </a:fill>
      </a:tcStyle>
    </a:firstRow>
  </a:tblStyle>
  <a:tblStyle styleId="{EF66C874-BE0A-436F-BFC9-2B0613D0E7D1}" styleName="CBRE Table - Simple Accent Green">
    <a:wholeTbl>
      <a:tcTxStyle>
        <a:fontRef idx="minor"/>
        <a:schemeClr val="dk1"/>
      </a:tcTxStyle>
      <a:tcStyle>
        <a:tcBdr>
          <a:left>
            <a:ln w="0" cmpd="sng">
              <a:noFill/>
            </a:ln>
          </a:left>
          <a:right>
            <a:ln w="0" cmpd="sng">
              <a:noFill/>
            </a:ln>
          </a:right>
          <a:top>
            <a:ln w="0" cmpd="sng">
              <a:noFill/>
            </a:ln>
          </a:top>
          <a:bottom>
            <a:ln w="0" cmpd="sng">
              <a:noFill/>
            </a:ln>
          </a:bottom>
          <a:insideH>
            <a:ln w="9525" cmpd="sng">
              <a:solidFill>
                <a:srgbClr val="17E88F"/>
              </a:solidFill>
            </a:ln>
          </a:insideH>
          <a:insideV>
            <a:ln w="0" cmpd="sng">
              <a:noFill/>
              <a:prstDash val="solid"/>
            </a:ln>
          </a:insideV>
        </a:tcBdr>
        <a:fill>
          <a:solidFill>
            <a:schemeClr val="lt1"/>
          </a:solidFill>
        </a:fill>
      </a:tcStyle>
    </a:wholeTbl>
    <a:band1H>
      <a:tcStyle>
        <a:tcBdr>
          <a:top>
            <a:ln w="9525" cmpd="sng">
              <a:solidFill>
                <a:srgbClr val="17E88F"/>
              </a:solidFill>
            </a:ln>
          </a:top>
        </a:tcBdr>
      </a:tcStyle>
    </a:band1H>
    <a:band2H>
      <a:tcStyle>
        <a:tcBdr>
          <a:top>
            <a:ln w="9525" cmpd="sng">
              <a:solidFill>
                <a:srgbClr val="17E88F"/>
              </a:solidFill>
            </a:ln>
          </a:top>
        </a:tcBdr>
      </a:tcStyle>
    </a:band2H>
    <a:band1V>
      <a:tcStyle>
        <a:tcBdr>
          <a:insideH>
            <a:ln w="9525" cmpd="sng">
              <a:solidFill>
                <a:srgbClr val="17E88F"/>
              </a:solidFill>
            </a:ln>
          </a:insideH>
        </a:tcBdr>
        <a:fill>
          <a:solidFill>
            <a:srgbClr val="F6F6F6"/>
          </a:solidFill>
        </a:fill>
      </a:tcStyle>
    </a:band1V>
    <a:band2V>
      <a:tcStyle>
        <a:tcBdr>
          <a:left>
            <a:ln w="0" cmpd="sng">
              <a:noFill/>
              <a:prstDash val="solid"/>
            </a:ln>
          </a:left>
          <a:right>
            <a:ln w="0" cmpd="sng">
              <a:noFill/>
              <a:prstDash val="solid"/>
            </a:ln>
          </a:right>
          <a:insideH>
            <a:ln w="9525" cmpd="sng">
              <a:solidFill>
                <a:srgbClr val="17E88F"/>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rgbClr val="17E88F"/>
              </a:solidFill>
            </a:ln>
          </a:top>
          <a:bottom>
            <a:ln w="0" cmpd="sng">
              <a:noFill/>
            </a:ln>
          </a:bottom>
          <a:insideV>
            <a:ln w="0" cmpd="sng">
              <a:noFill/>
              <a:prstDash val="solid"/>
            </a:ln>
          </a:insideV>
        </a:tcBdr>
      </a:tcStyle>
    </a:lastRow>
    <a:firstRow>
      <a:tcTxStyle b="on">
        <a:fontRef idx="minor"/>
        <a:schemeClr val="dk1"/>
      </a:tcTxStyle>
      <a:tcStyle>
        <a:tcBdr>
          <a:bottom>
            <a:ln w="9525" cmpd="sng">
              <a:solidFill>
                <a:srgbClr val="17E88F"/>
              </a:solidFill>
            </a:ln>
          </a:bottom>
          <a:insideV>
            <a:ln w="0" cmpd="sng">
              <a:noFill/>
              <a:prstDash val="solid"/>
            </a:ln>
          </a:insideV>
        </a:tcBdr>
      </a:tcStyle>
    </a:firstRow>
  </a:tblStyle>
  <a:tblStyle styleId="{D834BE9C-F012-464B-B95A-B12DCBAEE013}" styleName="CBRE Table - Simple Light Grey">
    <a:wholeTbl>
      <a:tcTxStyle>
        <a:fontRef idx="minor"/>
        <a:schemeClr val="dk1"/>
      </a:tcTxStyle>
      <a:tcStyle>
        <a:tcBdr>
          <a:left>
            <a:ln w="0" cmpd="sng">
              <a:noFill/>
            </a:ln>
          </a:left>
          <a:right>
            <a:ln w="0" cmpd="sng">
              <a:noFill/>
            </a:ln>
          </a:right>
          <a:top>
            <a:ln w="0" cmpd="sng">
              <a:noFill/>
            </a:ln>
          </a:top>
          <a:bottom>
            <a:ln w="9525" cmpd="sng">
              <a:solidFill>
                <a:schemeClr val="dk1"/>
              </a:solidFill>
            </a:ln>
          </a:bottom>
          <a:insideH>
            <a:ln w="9525" cmpd="sng">
              <a:solidFill>
                <a:schemeClr val="accent3"/>
              </a:solidFill>
            </a:ln>
          </a:insideH>
          <a:insideV>
            <a:ln w="0" cmpd="sng">
              <a:noFill/>
              <a:prstDash val="solid"/>
            </a:ln>
          </a:insideV>
        </a:tcBdr>
        <a:fill>
          <a:solidFill>
            <a:schemeClr val="lt1"/>
          </a:solidFill>
        </a:fill>
      </a:tcStyle>
    </a:wholeTbl>
    <a:band1H>
      <a:tcStyle>
        <a:tcBdr>
          <a:top>
            <a:ln w="9525" cmpd="sng">
              <a:solidFill>
                <a:schemeClr val="accent3"/>
              </a:solidFill>
            </a:ln>
          </a:top>
        </a:tcBdr>
      </a:tcStyle>
    </a:band1H>
    <a:band2H>
      <a:tcStyle>
        <a:tcBdr>
          <a:top>
            <a:ln w="9525" cmpd="sng">
              <a:solidFill>
                <a:schemeClr val="accent3"/>
              </a:solidFill>
            </a:ln>
          </a:top>
        </a:tcBdr>
      </a:tcStyle>
    </a:band2H>
    <a:band1V>
      <a:tcStyle>
        <a:tcBdr>
          <a:insideH>
            <a:ln w="9525" cmpd="sng">
              <a:solidFill>
                <a:schemeClr val="accent3"/>
              </a:solidFill>
            </a:ln>
          </a:insideH>
        </a:tcBdr>
        <a:fill>
          <a:solidFill>
            <a:srgbClr val="F6F6F6"/>
          </a:solidFill>
        </a:fill>
      </a:tcStyle>
    </a:band1V>
    <a:band2V>
      <a:tcStyle>
        <a:tcBdr>
          <a:left>
            <a:ln w="0" cmpd="sng">
              <a:noFill/>
              <a:prstDash val="solid"/>
            </a:ln>
          </a:left>
          <a:right>
            <a:ln w="0" cmpd="sng">
              <a:noFill/>
              <a:prstDash val="solid"/>
            </a:ln>
          </a:right>
          <a:insideH>
            <a:ln w="9525" cmpd="sng">
              <a:solidFill>
                <a:schemeClr val="accent3"/>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chemeClr val="dk1"/>
              </a:solidFill>
            </a:ln>
          </a:top>
          <a:bottom>
            <a:ln w="9525" cmpd="sng">
              <a:solidFill>
                <a:schemeClr val="dk1"/>
              </a:solidFill>
            </a:ln>
          </a:bottom>
          <a:insideV>
            <a:ln w="0" cmpd="sng">
              <a:noFill/>
              <a:prstDash val="solid"/>
            </a:ln>
          </a:insideV>
        </a:tcBdr>
      </a:tcStyle>
    </a:lastRow>
    <a:firstRow>
      <a:tcTxStyle b="on">
        <a:fontRef idx="minor"/>
        <a:schemeClr val="lt1"/>
      </a:tcTxStyle>
      <a:tcStyle>
        <a:tcBdr>
          <a:top>
            <a:ln w="9525" cmpd="sng">
              <a:solidFill>
                <a:schemeClr val="dk1"/>
              </a:solidFill>
            </a:ln>
          </a:top>
          <a:bottom>
            <a:ln w="9525" cmpd="sng">
              <a:solidFill>
                <a:schemeClr val="dk1"/>
              </a:solidFill>
            </a:ln>
          </a:bottom>
          <a:insideV>
            <a:ln w="0" cmpd="sng">
              <a:noFill/>
              <a:prstDash val="solid"/>
            </a:ln>
          </a:insideV>
        </a:tcBdr>
        <a:fill>
          <a:solidFill>
            <a:schemeClr val="dk1"/>
          </a:solidFill>
        </a:fill>
      </a:tcStyle>
    </a:firstRow>
  </a:tblStyle>
  <a:tblStyle styleId="{AAFF3900-356E-4A21-B42E-9272C98913C2}" styleName="CBRE Table - Simple Celadon">
    <a:wholeTbl>
      <a:tcTxStyle>
        <a:fontRef idx="minor"/>
        <a:schemeClr val="dk1"/>
      </a:tcTxStyle>
      <a:tcStyle>
        <a:tcBdr>
          <a:left>
            <a:ln w="0" cmpd="sng">
              <a:noFill/>
            </a:ln>
          </a:left>
          <a:right>
            <a:ln w="0" cmpd="sng">
              <a:noFill/>
            </a:ln>
          </a:right>
          <a:top>
            <a:ln w="0" cmpd="sng">
              <a:noFill/>
            </a:ln>
          </a:top>
          <a:bottom>
            <a:ln w="9525" cmpd="sng">
              <a:solidFill>
                <a:schemeClr val="dk1"/>
              </a:solidFill>
            </a:ln>
          </a:bottom>
          <a:insideH>
            <a:ln w="9525" cmpd="sng">
              <a:solidFill>
                <a:schemeClr val="dk1"/>
              </a:solidFill>
            </a:ln>
          </a:insideH>
          <a:insideV>
            <a:ln w="0" cmpd="sng">
              <a:noFill/>
              <a:prstDash val="solid"/>
            </a:ln>
          </a:insideV>
        </a:tcBdr>
        <a:fill>
          <a:solidFill>
            <a:schemeClr val="lt1"/>
          </a:solidFill>
        </a:fill>
      </a:tcStyle>
    </a:wholeTbl>
    <a:band1H>
      <a:tcStyle>
        <a:tcBdr>
          <a:top>
            <a:ln w="9525" cmpd="sng">
              <a:solidFill>
                <a:schemeClr val="dk1"/>
              </a:solidFill>
            </a:ln>
          </a:top>
        </a:tcBdr>
      </a:tcStyle>
    </a:band1H>
    <a:band2H>
      <a:tcStyle>
        <a:tcBdr>
          <a:top>
            <a:ln w="9525" cmpd="sng">
              <a:solidFill>
                <a:schemeClr val="dk1"/>
              </a:solidFill>
            </a:ln>
          </a:top>
        </a:tcBdr>
      </a:tcStyle>
    </a:band2H>
    <a:band1V>
      <a:tcStyle>
        <a:tcBdr>
          <a:insideH>
            <a:ln w="9525" cmpd="sng">
              <a:solidFill>
                <a:schemeClr val="dk1"/>
              </a:solidFill>
            </a:ln>
          </a:insideH>
        </a:tcBdr>
        <a:fill>
          <a:solidFill>
            <a:srgbClr val="F6F6F6"/>
          </a:solidFill>
        </a:fill>
      </a:tcStyle>
    </a:band1V>
    <a:band2V>
      <a:tcStyle>
        <a:tcBdr>
          <a:left>
            <a:ln w="0" cmpd="sng">
              <a:noFill/>
              <a:prstDash val="solid"/>
            </a:ln>
          </a:left>
          <a:right>
            <a:ln w="0" cmpd="sng">
              <a:noFill/>
              <a:prstDash val="solid"/>
            </a:ln>
          </a:right>
          <a:insideH>
            <a:ln w="9525" cmpd="sng">
              <a:solidFill>
                <a:schemeClr val="dk1"/>
              </a:solidFill>
            </a:ln>
          </a:insideH>
        </a:tcBdr>
      </a:tcStyle>
    </a:band2V>
    <a:lastCol>
      <a:tcTxStyle b="on">
        <a:fontRef idx="minor"/>
        <a:schemeClr val="dk1"/>
      </a:tcTxStyle>
      <a:tcStyle>
        <a:tcBdr/>
      </a:tcStyle>
    </a:lastCol>
    <a:firstCol>
      <a:tcTxStyle b="on">
        <a:fontRef idx="minor"/>
        <a:schemeClr val="dk1"/>
      </a:tcTxStyle>
      <a:tcStyle>
        <a:tcBdr/>
      </a:tcStyle>
    </a:firstCol>
    <a:lastRow>
      <a:tcTxStyle b="on">
        <a:fontRef idx="minor"/>
        <a:schemeClr val="dk1"/>
      </a:tcTxStyle>
      <a:tcStyle>
        <a:tcBdr>
          <a:top>
            <a:ln w="9525" cmpd="sng">
              <a:solidFill>
                <a:schemeClr val="dk1"/>
              </a:solidFill>
            </a:ln>
          </a:top>
          <a:bottom>
            <a:ln w="9525" cmpd="sng">
              <a:solidFill>
                <a:schemeClr val="dk1"/>
              </a:solidFill>
            </a:ln>
          </a:bottom>
          <a:insideV>
            <a:ln w="0" cmpd="sng">
              <a:noFill/>
              <a:prstDash val="solid"/>
            </a:ln>
          </a:insideV>
        </a:tcBdr>
        <a:fill>
          <a:solidFill>
            <a:srgbClr val="C0D4CB"/>
          </a:solidFill>
        </a:fill>
      </a:tcStyle>
    </a:lastRow>
    <a:firstRow>
      <a:tcTxStyle b="on">
        <a:fontRef idx="minor"/>
        <a:schemeClr val="lt1"/>
      </a:tcTxStyle>
      <a:tcStyle>
        <a:tcBdr>
          <a:top>
            <a:ln w="9525" cmpd="sng">
              <a:solidFill>
                <a:schemeClr val="dk1"/>
              </a:solidFill>
            </a:ln>
          </a:top>
          <a:bottom>
            <a:ln w="9525" cmpd="sng">
              <a:solidFill>
                <a:schemeClr val="dk1"/>
              </a:solidFill>
            </a:ln>
          </a:bottom>
          <a:insideV>
            <a:ln w="0" cmpd="sng">
              <a:noFill/>
              <a:prstDash val="solid"/>
            </a:ln>
          </a:insideV>
        </a:tcBdr>
        <a:fill>
          <a:solidFill>
            <a:schemeClr val="l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9" autoAdjust="0"/>
    <p:restoredTop sz="82465" autoAdjust="0"/>
  </p:normalViewPr>
  <p:slideViewPr>
    <p:cSldViewPr showGuides="1">
      <p:cViewPr varScale="1">
        <p:scale>
          <a:sx n="65" d="100"/>
          <a:sy n="65" d="100"/>
        </p:scale>
        <p:origin x="714" y="72"/>
      </p:cViewPr>
      <p:guideLst/>
    </p:cSldViewPr>
  </p:slideViewPr>
  <p:notesTextViewPr>
    <p:cViewPr>
      <p:scale>
        <a:sx n="1" d="1"/>
        <a:sy n="1" d="1"/>
      </p:scale>
      <p:origin x="0" y="0"/>
    </p:cViewPr>
  </p:notesTextViewPr>
  <p:sorterViewPr>
    <p:cViewPr varScale="1">
      <p:scale>
        <a:sx n="1" d="1"/>
        <a:sy n="1" d="1"/>
      </p:scale>
      <p:origin x="0" y="-20736"/>
    </p:cViewPr>
  </p:sorterViewPr>
  <p:notesViewPr>
    <p:cSldViewPr showGuides="1">
      <p:cViewPr varScale="1">
        <p:scale>
          <a:sx n="86" d="100"/>
          <a:sy n="86" d="100"/>
        </p:scale>
        <p:origin x="3039" y="6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5.xml"/><Relationship Id="rId34" Type="http://schemas.openxmlformats.org/officeDocument/2006/relationships/slide" Target="slides/slide18.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Master" Target="slideMasters/slideMaster1.xml"/><Relationship Id="rId20" Type="http://schemas.openxmlformats.org/officeDocument/2006/relationships/slide" Target="slides/slide4.xml"/><Relationship Id="rId29" Type="http://schemas.openxmlformats.org/officeDocument/2006/relationships/slide" Target="slides/slide1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notesMaster" Target="notesMasters/notesMaster1.xml"/><Relationship Id="rId10" Type="http://schemas.openxmlformats.org/officeDocument/2006/relationships/customXml" Target="../customXml/item10.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slide" Target="slides/slide1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chartUserShapes" Target="../drawings/drawing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1.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GOP Margin</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June 22</c:v>
                </c:pt>
              </c:strCache>
            </c:strRef>
          </c:cat>
          <c:val>
            <c:numRef>
              <c:f>Sheet1!$B$2:$B$13</c:f>
              <c:numCache>
                <c:formatCode>0.00%</c:formatCode>
                <c:ptCount val="12"/>
                <c:pt idx="0">
                  <c:v>0.42199999999999999</c:v>
                </c:pt>
                <c:pt idx="1">
                  <c:v>0.38300000000000001</c:v>
                </c:pt>
                <c:pt idx="2" formatCode="General">
                  <c:v>0.38600000000000001</c:v>
                </c:pt>
                <c:pt idx="3" formatCode="0.0%">
                  <c:v>0.38500000000000001</c:v>
                </c:pt>
                <c:pt idx="4" formatCode="0.0%">
                  <c:v>0.32600000000000001</c:v>
                </c:pt>
                <c:pt idx="5" formatCode="0.0%">
                  <c:v>0.309</c:v>
                </c:pt>
                <c:pt idx="6" formatCode="0.0%">
                  <c:v>0.20699999999999999</c:v>
                </c:pt>
                <c:pt idx="7" formatCode="0.0%">
                  <c:v>0.33200000000000002</c:v>
                </c:pt>
                <c:pt idx="8" formatCode="0.0%">
                  <c:v>0.41399999999999998</c:v>
                </c:pt>
                <c:pt idx="9" formatCode="0.0%">
                  <c:v>0.41</c:v>
                </c:pt>
                <c:pt idx="10" formatCode="0.0%">
                  <c:v>0.4</c:v>
                </c:pt>
                <c:pt idx="11" formatCode="0.0%">
                  <c:v>0.371</c:v>
                </c:pt>
              </c:numCache>
            </c:numRef>
          </c:val>
          <c:extLst>
            <c:ext xmlns:c16="http://schemas.microsoft.com/office/drawing/2014/chart" uri="{C3380CC4-5D6E-409C-BE32-E72D297353CC}">
              <c16:uniqueId val="{00000000-BA32-4D04-B95F-81E86340DC7C}"/>
            </c:ext>
          </c:extLst>
        </c:ser>
        <c:dLbls>
          <c:showLegendKey val="0"/>
          <c:showVal val="0"/>
          <c:showCatName val="0"/>
          <c:showSerName val="0"/>
          <c:showPercent val="0"/>
          <c:showBubbleSize val="0"/>
        </c:dLbls>
        <c:gapWidth val="219"/>
        <c:axId val="665903536"/>
        <c:axId val="665904848"/>
      </c:barChart>
      <c:lineChart>
        <c:grouping val="standard"/>
        <c:varyColors val="0"/>
        <c:ser>
          <c:idx val="1"/>
          <c:order val="1"/>
          <c:tx>
            <c:strRef>
              <c:f>Sheet1!$C$1</c:f>
              <c:strCache>
                <c:ptCount val="1"/>
                <c:pt idx="0">
                  <c:v>CPI-U</c:v>
                </c:pt>
              </c:strCache>
            </c:strRef>
          </c:tx>
          <c:spPr>
            <a:ln w="28575" cap="rnd">
              <a:solidFill>
                <a:schemeClr val="accent2"/>
              </a:solidFill>
              <a:round/>
            </a:ln>
            <a:effectLst/>
          </c:spPr>
          <c:marker>
            <c:symbol val="none"/>
          </c:marker>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June 22</c:v>
                </c:pt>
              </c:strCache>
            </c:strRef>
          </c:cat>
          <c:val>
            <c:numRef>
              <c:f>Sheet1!$C$2:$C$13</c:f>
              <c:numCache>
                <c:formatCode>0.0%</c:formatCode>
                <c:ptCount val="12"/>
                <c:pt idx="0">
                  <c:v>5.3654752393853977E-2</c:v>
                </c:pt>
                <c:pt idx="1">
                  <c:v>5.2512715548749922E-2</c:v>
                </c:pt>
                <c:pt idx="2">
                  <c:v>5.3903488550791634E-2</c:v>
                </c:pt>
                <c:pt idx="3">
                  <c:v>6.2218689033288976E-2</c:v>
                </c:pt>
                <c:pt idx="4">
                  <c:v>6.8090028398064772E-2</c:v>
                </c:pt>
                <c:pt idx="5">
                  <c:v>7.0364028655451438E-2</c:v>
                </c:pt>
                <c:pt idx="6">
                  <c:v>7.4798724682891171E-2</c:v>
                </c:pt>
                <c:pt idx="7">
                  <c:v>7.8710638977392833E-2</c:v>
                </c:pt>
                <c:pt idx="8" formatCode="General">
                  <c:v>8.1000000000000003E-2</c:v>
                </c:pt>
                <c:pt idx="9" formatCode="General">
                  <c:v>8.3000000000000004E-2</c:v>
                </c:pt>
                <c:pt idx="10" formatCode="General">
                  <c:v>8.5999999999999993E-2</c:v>
                </c:pt>
                <c:pt idx="11" formatCode="General">
                  <c:v>9.0999999999999998E-2</c:v>
                </c:pt>
              </c:numCache>
            </c:numRef>
          </c:val>
          <c:smooth val="0"/>
          <c:extLst>
            <c:ext xmlns:c16="http://schemas.microsoft.com/office/drawing/2014/chart" uri="{C3380CC4-5D6E-409C-BE32-E72D297353CC}">
              <c16:uniqueId val="{00000001-BA32-4D04-B95F-81E86340DC7C}"/>
            </c:ext>
          </c:extLst>
        </c:ser>
        <c:dLbls>
          <c:showLegendKey val="0"/>
          <c:showVal val="0"/>
          <c:showCatName val="0"/>
          <c:showSerName val="0"/>
          <c:showPercent val="0"/>
          <c:showBubbleSize val="0"/>
        </c:dLbls>
        <c:marker val="1"/>
        <c:smooth val="0"/>
        <c:axId val="823822744"/>
        <c:axId val="823812248"/>
      </c:lineChart>
      <c:catAx>
        <c:axId val="66590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4848"/>
        <c:crosses val="autoZero"/>
        <c:auto val="1"/>
        <c:lblAlgn val="ctr"/>
        <c:lblOffset val="100"/>
        <c:noMultiLvlLbl val="0"/>
      </c:catAx>
      <c:valAx>
        <c:axId val="665904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3536"/>
        <c:crosses val="autoZero"/>
        <c:crossBetween val="between"/>
      </c:valAx>
      <c:valAx>
        <c:axId val="823812248"/>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23822744"/>
        <c:crosses val="max"/>
        <c:crossBetween val="between"/>
      </c:valAx>
      <c:catAx>
        <c:axId val="823822744"/>
        <c:scaling>
          <c:orientation val="minMax"/>
        </c:scaling>
        <c:delete val="1"/>
        <c:axPos val="b"/>
        <c:numFmt formatCode="General" sourceLinked="1"/>
        <c:majorTickMark val="out"/>
        <c:minorTickMark val="none"/>
        <c:tickLblPos val="nextTo"/>
        <c:crossAx val="82381224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725470656818459E-2"/>
          <c:y val="5.2099737532808409E-2"/>
          <c:w val="0.95213735810766831"/>
          <c:h val="0.84825182587185732"/>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3"/>
              <c:layout>
                <c:manualLayout>
                  <c:x val="-8.3391593924163793E-17"/>
                  <c:y val="-8.95110231297896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E3-47DE-B77B-5828D20BEA02}"/>
                </c:ext>
              </c:extLst>
            </c:dLbl>
            <c:dLbl>
              <c:idx val="4"/>
              <c:layout>
                <c:manualLayout>
                  <c:x val="1.1371712355133501E-3"/>
                  <c:y val="5.967401541985955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E3-47DE-B77B-5828D20BEA02}"/>
                </c:ext>
              </c:extLst>
            </c:dLbl>
            <c:dLbl>
              <c:idx val="5"/>
              <c:layout>
                <c:manualLayout>
                  <c:x val="-4.5486849420532339E-3"/>
                  <c:y val="2.983700770992977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E3-47DE-B77B-5828D20BEA0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Full-Service</c:v>
                </c:pt>
                <c:pt idx="1">
                  <c:v>Convention</c:v>
                </c:pt>
                <c:pt idx="2">
                  <c:v>Limited-Service</c:v>
                </c:pt>
                <c:pt idx="3">
                  <c:v>Extended-Stay</c:v>
                </c:pt>
                <c:pt idx="4">
                  <c:v>All-Suite</c:v>
                </c:pt>
                <c:pt idx="5">
                  <c:v>Resort</c:v>
                </c:pt>
              </c:strCache>
            </c:strRef>
          </c:cat>
          <c:val>
            <c:numRef>
              <c:f>Sheet1!$B$2:$B$7</c:f>
              <c:numCache>
                <c:formatCode>General</c:formatCode>
                <c:ptCount val="6"/>
                <c:pt idx="0">
                  <c:v>0.89300000000000002</c:v>
                </c:pt>
                <c:pt idx="1">
                  <c:v>0.73299999999999998</c:v>
                </c:pt>
                <c:pt idx="2">
                  <c:v>1.012</c:v>
                </c:pt>
                <c:pt idx="3">
                  <c:v>1.014</c:v>
                </c:pt>
                <c:pt idx="4">
                  <c:v>0.91100000000000003</c:v>
                </c:pt>
                <c:pt idx="5">
                  <c:v>1.1910000000000001</c:v>
                </c:pt>
              </c:numCache>
            </c:numRef>
          </c:val>
          <c:extLst>
            <c:ext xmlns:c16="http://schemas.microsoft.com/office/drawing/2014/chart" uri="{C3380CC4-5D6E-409C-BE32-E72D297353CC}">
              <c16:uniqueId val="{00000000-CB6C-41B7-ACE2-F4696241A87B}"/>
            </c:ext>
          </c:extLst>
        </c:ser>
        <c:dLbls>
          <c:showLegendKey val="0"/>
          <c:showVal val="0"/>
          <c:showCatName val="0"/>
          <c:showSerName val="0"/>
          <c:showPercent val="0"/>
          <c:showBubbleSize val="0"/>
        </c:dLbls>
        <c:gapWidth val="219"/>
        <c:overlap val="-27"/>
        <c:axId val="648761184"/>
        <c:axId val="648763808"/>
      </c:barChart>
      <c:catAx>
        <c:axId val="648761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3808"/>
        <c:crosses val="autoZero"/>
        <c:auto val="1"/>
        <c:lblAlgn val="ctr"/>
        <c:lblOffset val="100"/>
        <c:noMultiLvlLbl val="0"/>
      </c:catAx>
      <c:valAx>
        <c:axId val="6487638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1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725470656818459E-2"/>
          <c:y val="5.2099737532808409E-2"/>
          <c:w val="0.95213735810766831"/>
          <c:h val="0.84825182587185732"/>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2"/>
              <c:layout>
                <c:manualLayout>
                  <c:x val="0"/>
                  <c:y val="-7.75762200458174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962-4C98-9E66-210F7A5C96B7}"/>
                </c:ext>
              </c:extLst>
            </c:dLbl>
            <c:dLbl>
              <c:idx val="3"/>
              <c:layout>
                <c:manualLayout>
                  <c:x val="3.4115137065398003E-3"/>
                  <c:y val="-8.05599208168104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E3-47DE-B77B-5828D20BEA02}"/>
                </c:ext>
              </c:extLst>
            </c:dLbl>
            <c:dLbl>
              <c:idx val="4"/>
              <c:layout>
                <c:manualLayout>
                  <c:x val="-8.3391593924163793E-17"/>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E3-47DE-B77B-5828D20BEA02}"/>
                </c:ext>
              </c:extLst>
            </c:dLbl>
            <c:dLbl>
              <c:idx val="5"/>
              <c:layout>
                <c:manualLayout>
                  <c:x val="-3.4115137065398003E-3"/>
                  <c:y val="-8.951102312978933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E3-47DE-B77B-5828D20BEA0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Full-Service</c:v>
                </c:pt>
                <c:pt idx="1">
                  <c:v>Convention</c:v>
                </c:pt>
                <c:pt idx="2">
                  <c:v>Limited-Service</c:v>
                </c:pt>
                <c:pt idx="3">
                  <c:v>Extended-Stay</c:v>
                </c:pt>
                <c:pt idx="4">
                  <c:v>All-Suite</c:v>
                </c:pt>
                <c:pt idx="5">
                  <c:v>Resort</c:v>
                </c:pt>
              </c:strCache>
            </c:strRef>
          </c:cat>
          <c:val>
            <c:numRef>
              <c:f>Sheet1!$B$2:$B$7</c:f>
              <c:numCache>
                <c:formatCode>General</c:formatCode>
                <c:ptCount val="6"/>
                <c:pt idx="0">
                  <c:v>0.84599999999999997</c:v>
                </c:pt>
                <c:pt idx="1">
                  <c:v>0.69399999999999995</c:v>
                </c:pt>
                <c:pt idx="2">
                  <c:v>0.94899999999999995</c:v>
                </c:pt>
                <c:pt idx="3">
                  <c:v>0.91200000000000003</c:v>
                </c:pt>
                <c:pt idx="4">
                  <c:v>0.84299999999999997</c:v>
                </c:pt>
                <c:pt idx="5">
                  <c:v>1.242</c:v>
                </c:pt>
              </c:numCache>
            </c:numRef>
          </c:val>
          <c:extLst>
            <c:ext xmlns:c16="http://schemas.microsoft.com/office/drawing/2014/chart" uri="{C3380CC4-5D6E-409C-BE32-E72D297353CC}">
              <c16:uniqueId val="{00000000-CB6C-41B7-ACE2-F4696241A87B}"/>
            </c:ext>
          </c:extLst>
        </c:ser>
        <c:dLbls>
          <c:showLegendKey val="0"/>
          <c:showVal val="0"/>
          <c:showCatName val="0"/>
          <c:showSerName val="0"/>
          <c:showPercent val="0"/>
          <c:showBubbleSize val="0"/>
        </c:dLbls>
        <c:gapWidth val="219"/>
        <c:overlap val="-27"/>
        <c:axId val="648761184"/>
        <c:axId val="648763808"/>
      </c:barChart>
      <c:catAx>
        <c:axId val="648761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3808"/>
        <c:crosses val="autoZero"/>
        <c:auto val="1"/>
        <c:lblAlgn val="ctr"/>
        <c:lblOffset val="100"/>
        <c:noMultiLvlLbl val="0"/>
      </c:catAx>
      <c:valAx>
        <c:axId val="6487638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1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64084801455723E-2"/>
          <c:y val="1.9501546681664792E-2"/>
          <c:w val="0.92293327858197072"/>
          <c:h val="0.7902058566208634"/>
        </c:manualLayout>
      </c:layout>
      <c:barChart>
        <c:barDir val="col"/>
        <c:grouping val="clustered"/>
        <c:varyColors val="0"/>
        <c:ser>
          <c:idx val="0"/>
          <c:order val="0"/>
          <c:tx>
            <c:strRef>
              <c:f>Sheet1!$B$1</c:f>
              <c:strCache>
                <c:ptCount val="1"/>
                <c:pt idx="0">
                  <c:v>Total Operating Revenue PAR</c:v>
                </c:pt>
              </c:strCache>
            </c:strRef>
          </c:tx>
          <c:spPr>
            <a:solidFill>
              <a:schemeClr val="accent2"/>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F1F4-4491-9D88-699F295F5A97}"/>
              </c:ext>
            </c:extLst>
          </c:dPt>
          <c:dPt>
            <c:idx val="7"/>
            <c:invertIfNegative val="0"/>
            <c:bubble3D val="0"/>
            <c:spPr>
              <a:solidFill>
                <a:schemeClr val="accent2"/>
              </a:solidFill>
              <a:ln>
                <a:noFill/>
              </a:ln>
              <a:effectLst/>
            </c:spPr>
            <c:extLst>
              <c:ext xmlns:c16="http://schemas.microsoft.com/office/drawing/2014/chart" uri="{C3380CC4-5D6E-409C-BE32-E72D297353CC}">
                <c16:uniqueId val="{00000003-F1F4-4491-9D88-699F295F5A97}"/>
              </c:ext>
            </c:extLst>
          </c:dPt>
          <c:dPt>
            <c:idx val="17"/>
            <c:invertIfNegative val="0"/>
            <c:bubble3D val="0"/>
            <c:spPr>
              <a:solidFill>
                <a:schemeClr val="accent2"/>
              </a:solidFill>
              <a:ln>
                <a:noFill/>
              </a:ln>
              <a:effectLst/>
            </c:spPr>
            <c:extLst>
              <c:ext xmlns:c16="http://schemas.microsoft.com/office/drawing/2014/chart" uri="{C3380CC4-5D6E-409C-BE32-E72D297353CC}">
                <c16:uniqueId val="{00000005-F1F4-4491-9D88-699F295F5A97}"/>
              </c:ext>
            </c:extLst>
          </c:dPt>
          <c:dPt>
            <c:idx val="21"/>
            <c:invertIfNegative val="0"/>
            <c:bubble3D val="0"/>
            <c:spPr>
              <a:solidFill>
                <a:schemeClr val="accent2"/>
              </a:solidFill>
              <a:ln>
                <a:noFill/>
              </a:ln>
              <a:effectLst/>
            </c:spPr>
            <c:extLst>
              <c:ext xmlns:c16="http://schemas.microsoft.com/office/drawing/2014/chart" uri="{C3380CC4-5D6E-409C-BE32-E72D297353CC}">
                <c16:uniqueId val="{00000007-F1F4-4491-9D88-699F295F5A97}"/>
              </c:ext>
            </c:extLst>
          </c:dPt>
          <c:dPt>
            <c:idx val="23"/>
            <c:invertIfNegative val="0"/>
            <c:bubble3D val="0"/>
            <c:spPr>
              <a:solidFill>
                <a:schemeClr val="accent2"/>
              </a:solidFill>
              <a:ln>
                <a:noFill/>
              </a:ln>
              <a:effectLst/>
            </c:spPr>
            <c:extLst>
              <c:ext xmlns:c16="http://schemas.microsoft.com/office/drawing/2014/chart" uri="{C3380CC4-5D6E-409C-BE32-E72D297353CC}">
                <c16:uniqueId val="{00000009-F1F4-4491-9D88-699F295F5A97}"/>
              </c:ext>
            </c:extLst>
          </c:dPt>
          <c:dPt>
            <c:idx val="33"/>
            <c:invertIfNegative val="0"/>
            <c:bubble3D val="0"/>
            <c:spPr>
              <a:solidFill>
                <a:schemeClr val="accent2"/>
              </a:solidFill>
              <a:ln>
                <a:noFill/>
              </a:ln>
              <a:effectLst/>
            </c:spPr>
            <c:extLst>
              <c:ext xmlns:c16="http://schemas.microsoft.com/office/drawing/2014/chart" uri="{C3380CC4-5D6E-409C-BE32-E72D297353CC}">
                <c16:uniqueId val="{0000000B-F1F4-4491-9D88-699F295F5A97}"/>
              </c:ext>
            </c:extLst>
          </c:dPt>
          <c:dPt>
            <c:idx val="37"/>
            <c:invertIfNegative val="0"/>
            <c:bubble3D val="0"/>
            <c:spPr>
              <a:solidFill>
                <a:schemeClr val="accent2"/>
              </a:solidFill>
              <a:ln>
                <a:noFill/>
              </a:ln>
              <a:effectLst/>
            </c:spPr>
            <c:extLst>
              <c:ext xmlns:c16="http://schemas.microsoft.com/office/drawing/2014/chart" uri="{C3380CC4-5D6E-409C-BE32-E72D297353CC}">
                <c16:uniqueId val="{0000000D-F1F4-4491-9D88-699F295F5A97}"/>
              </c:ext>
            </c:extLst>
          </c:dPt>
          <c:dPt>
            <c:idx val="45"/>
            <c:invertIfNegative val="0"/>
            <c:bubble3D val="0"/>
            <c:spPr>
              <a:solidFill>
                <a:schemeClr val="accent2"/>
              </a:solidFill>
              <a:ln>
                <a:noFill/>
              </a:ln>
              <a:effectLst/>
            </c:spPr>
            <c:extLst>
              <c:ext xmlns:c16="http://schemas.microsoft.com/office/drawing/2014/chart" uri="{C3380CC4-5D6E-409C-BE32-E72D297353CC}">
                <c16:uniqueId val="{0000000F-F1F4-4491-9D88-699F295F5A97}"/>
              </c:ext>
            </c:extLst>
          </c:dPt>
          <c:dPt>
            <c:idx val="54"/>
            <c:invertIfNegative val="0"/>
            <c:bubble3D val="0"/>
            <c:spPr>
              <a:solidFill>
                <a:schemeClr val="accent2"/>
              </a:solidFill>
              <a:ln>
                <a:noFill/>
              </a:ln>
              <a:effectLst/>
            </c:spPr>
            <c:extLst>
              <c:ext xmlns:c16="http://schemas.microsoft.com/office/drawing/2014/chart" uri="{C3380CC4-5D6E-409C-BE32-E72D297353CC}">
                <c16:uniqueId val="{00000011-F1F4-4491-9D88-699F295F5A97}"/>
              </c:ext>
            </c:extLst>
          </c:dPt>
          <c:dPt>
            <c:idx val="64"/>
            <c:invertIfNegative val="0"/>
            <c:bubble3D val="0"/>
            <c:spPr>
              <a:solidFill>
                <a:schemeClr val="accent2"/>
              </a:solidFill>
              <a:ln>
                <a:noFill/>
              </a:ln>
              <a:effectLst/>
            </c:spPr>
            <c:extLst>
              <c:ext xmlns:c16="http://schemas.microsoft.com/office/drawing/2014/chart" uri="{C3380CC4-5D6E-409C-BE32-E72D297353CC}">
                <c16:uniqueId val="{00000013-F1F4-4491-9D88-699F295F5A97}"/>
              </c:ext>
            </c:extLst>
          </c:dPt>
          <c:dPt>
            <c:idx val="72"/>
            <c:invertIfNegative val="0"/>
            <c:bubble3D val="0"/>
            <c:spPr>
              <a:solidFill>
                <a:schemeClr val="accent2"/>
              </a:solidFill>
              <a:ln>
                <a:noFill/>
              </a:ln>
              <a:effectLst/>
            </c:spPr>
            <c:extLst>
              <c:ext xmlns:c16="http://schemas.microsoft.com/office/drawing/2014/chart" uri="{C3380CC4-5D6E-409C-BE32-E72D297353CC}">
                <c16:uniqueId val="{00000015-F1F4-4491-9D88-699F295F5A97}"/>
              </c:ext>
            </c:extLst>
          </c:dPt>
          <c:dPt>
            <c:idx val="83"/>
            <c:invertIfNegative val="0"/>
            <c:bubble3D val="0"/>
            <c:spPr>
              <a:solidFill>
                <a:schemeClr val="accent2"/>
              </a:solidFill>
              <a:ln>
                <a:noFill/>
              </a:ln>
              <a:effectLst/>
            </c:spPr>
            <c:extLst>
              <c:ext xmlns:c16="http://schemas.microsoft.com/office/drawing/2014/chart" uri="{C3380CC4-5D6E-409C-BE32-E72D297353CC}">
                <c16:uniqueId val="{00000017-F1F4-4491-9D88-699F295F5A97}"/>
              </c:ext>
            </c:extLst>
          </c:dPt>
          <c:cat>
            <c:numRef>
              <c:f>Sheet1!$A$2:$A$86</c:f>
              <c:numCache>
                <c:formatCode>General</c:formatCode>
                <c:ptCount val="85"/>
                <c:pt idx="0">
                  <c:v>1937</c:v>
                </c:pt>
                <c:pt idx="1">
                  <c:v>1938</c:v>
                </c:pt>
                <c:pt idx="2">
                  <c:v>1939</c:v>
                </c:pt>
                <c:pt idx="3">
                  <c:v>1940</c:v>
                </c:pt>
                <c:pt idx="4">
                  <c:v>1941</c:v>
                </c:pt>
                <c:pt idx="5">
                  <c:v>1942</c:v>
                </c:pt>
                <c:pt idx="6">
                  <c:v>1943</c:v>
                </c:pt>
                <c:pt idx="7">
                  <c:v>1944</c:v>
                </c:pt>
                <c:pt idx="8">
                  <c:v>1945</c:v>
                </c:pt>
                <c:pt idx="9">
                  <c:v>1946</c:v>
                </c:pt>
                <c:pt idx="10">
                  <c:v>1947</c:v>
                </c:pt>
                <c:pt idx="11">
                  <c:v>1948</c:v>
                </c:pt>
                <c:pt idx="12">
                  <c:v>1949</c:v>
                </c:pt>
                <c:pt idx="13">
                  <c:v>1950</c:v>
                </c:pt>
                <c:pt idx="14">
                  <c:v>1951</c:v>
                </c:pt>
                <c:pt idx="15">
                  <c:v>1952</c:v>
                </c:pt>
                <c:pt idx="16">
                  <c:v>1953</c:v>
                </c:pt>
                <c:pt idx="17">
                  <c:v>1954</c:v>
                </c:pt>
                <c:pt idx="18">
                  <c:v>1955</c:v>
                </c:pt>
                <c:pt idx="19">
                  <c:v>1956</c:v>
                </c:pt>
                <c:pt idx="20">
                  <c:v>1957</c:v>
                </c:pt>
                <c:pt idx="21">
                  <c:v>1958</c:v>
                </c:pt>
                <c:pt idx="22">
                  <c:v>1959</c:v>
                </c:pt>
                <c:pt idx="23">
                  <c:v>1960</c:v>
                </c:pt>
                <c:pt idx="24">
                  <c:v>1961</c:v>
                </c:pt>
                <c:pt idx="25">
                  <c:v>1962</c:v>
                </c:pt>
                <c:pt idx="26">
                  <c:v>1963</c:v>
                </c:pt>
                <c:pt idx="27">
                  <c:v>1964</c:v>
                </c:pt>
                <c:pt idx="28">
                  <c:v>1965</c:v>
                </c:pt>
                <c:pt idx="29">
                  <c:v>1966</c:v>
                </c:pt>
                <c:pt idx="30">
                  <c:v>1967</c:v>
                </c:pt>
                <c:pt idx="31">
                  <c:v>1968</c:v>
                </c:pt>
                <c:pt idx="32">
                  <c:v>1969</c:v>
                </c:pt>
                <c:pt idx="33">
                  <c:v>1970</c:v>
                </c:pt>
                <c:pt idx="34">
                  <c:v>1971</c:v>
                </c:pt>
                <c:pt idx="35">
                  <c:v>1972</c:v>
                </c:pt>
                <c:pt idx="36">
                  <c:v>1973</c:v>
                </c:pt>
                <c:pt idx="37">
                  <c:v>1974</c:v>
                </c:pt>
                <c:pt idx="38">
                  <c:v>1975</c:v>
                </c:pt>
                <c:pt idx="39">
                  <c:v>1976</c:v>
                </c:pt>
                <c:pt idx="40">
                  <c:v>1977</c:v>
                </c:pt>
                <c:pt idx="41">
                  <c:v>1978</c:v>
                </c:pt>
                <c:pt idx="42">
                  <c:v>1979</c:v>
                </c:pt>
                <c:pt idx="43">
                  <c:v>1980</c:v>
                </c:pt>
                <c:pt idx="44">
                  <c:v>1981</c:v>
                </c:pt>
                <c:pt idx="45">
                  <c:v>1982</c:v>
                </c:pt>
                <c:pt idx="46">
                  <c:v>1983</c:v>
                </c:pt>
                <c:pt idx="47">
                  <c:v>1984</c:v>
                </c:pt>
                <c:pt idx="48">
                  <c:v>1985</c:v>
                </c:pt>
                <c:pt idx="49">
                  <c:v>1986</c:v>
                </c:pt>
                <c:pt idx="50">
                  <c:v>1987</c:v>
                </c:pt>
                <c:pt idx="51">
                  <c:v>1988</c:v>
                </c:pt>
                <c:pt idx="52">
                  <c:v>1989</c:v>
                </c:pt>
                <c:pt idx="53">
                  <c:v>1990</c:v>
                </c:pt>
                <c:pt idx="54">
                  <c:v>1991</c:v>
                </c:pt>
                <c:pt idx="55">
                  <c:v>1992</c:v>
                </c:pt>
                <c:pt idx="56">
                  <c:v>1993</c:v>
                </c:pt>
                <c:pt idx="57">
                  <c:v>1994</c:v>
                </c:pt>
                <c:pt idx="58">
                  <c:v>1995</c:v>
                </c:pt>
                <c:pt idx="59">
                  <c:v>1996</c:v>
                </c:pt>
                <c:pt idx="60">
                  <c:v>1997</c:v>
                </c:pt>
                <c:pt idx="61">
                  <c:v>1998</c:v>
                </c:pt>
                <c:pt idx="62">
                  <c:v>1999</c:v>
                </c:pt>
                <c:pt idx="63">
                  <c:v>2000</c:v>
                </c:pt>
                <c:pt idx="64">
                  <c:v>2001</c:v>
                </c:pt>
                <c:pt idx="65">
                  <c:v>2002</c:v>
                </c:pt>
                <c:pt idx="66">
                  <c:v>2003</c:v>
                </c:pt>
                <c:pt idx="67">
                  <c:v>2004</c:v>
                </c:pt>
                <c:pt idx="68">
                  <c:v>2005</c:v>
                </c:pt>
                <c:pt idx="69">
                  <c:v>2006</c:v>
                </c:pt>
                <c:pt idx="70">
                  <c:v>2007</c:v>
                </c:pt>
                <c:pt idx="71">
                  <c:v>2008</c:v>
                </c:pt>
                <c:pt idx="72">
                  <c:v>2009</c:v>
                </c:pt>
                <c:pt idx="73">
                  <c:v>2010</c:v>
                </c:pt>
                <c:pt idx="74">
                  <c:v>2011</c:v>
                </c:pt>
                <c:pt idx="75">
                  <c:v>2012</c:v>
                </c:pt>
                <c:pt idx="76">
                  <c:v>2013</c:v>
                </c:pt>
                <c:pt idx="77">
                  <c:v>2014</c:v>
                </c:pt>
                <c:pt idx="78">
                  <c:v>2015</c:v>
                </c:pt>
                <c:pt idx="79">
                  <c:v>2016</c:v>
                </c:pt>
                <c:pt idx="80">
                  <c:v>2017</c:v>
                </c:pt>
                <c:pt idx="81">
                  <c:v>2018</c:v>
                </c:pt>
                <c:pt idx="82">
                  <c:v>2019</c:v>
                </c:pt>
                <c:pt idx="83">
                  <c:v>2020</c:v>
                </c:pt>
                <c:pt idx="84">
                  <c:v>2021</c:v>
                </c:pt>
              </c:numCache>
            </c:numRef>
          </c:cat>
          <c:val>
            <c:numRef>
              <c:f>Sheet1!$B$2:$B$86</c:f>
              <c:numCache>
                <c:formatCode>"$"#,##0</c:formatCode>
                <c:ptCount val="85"/>
                <c:pt idx="0" formatCode="General">
                  <c:v>2415</c:v>
                </c:pt>
                <c:pt idx="1">
                  <c:v>2241.8770855837306</c:v>
                </c:pt>
                <c:pt idx="2">
                  <c:v>2367.6463900849781</c:v>
                </c:pt>
                <c:pt idx="3">
                  <c:v>2414.2890239696521</c:v>
                </c:pt>
                <c:pt idx="4">
                  <c:v>2568.8035215037098</c:v>
                </c:pt>
                <c:pt idx="5">
                  <c:v>3047.3716175598506</c:v>
                </c:pt>
                <c:pt idx="6">
                  <c:v>3981.3910183419448</c:v>
                </c:pt>
                <c:pt idx="7">
                  <c:v>4387.4929022128235</c:v>
                </c:pt>
                <c:pt idx="8">
                  <c:v>4713.0448755570151</c:v>
                </c:pt>
                <c:pt idx="9">
                  <c:v>5163.1406611727098</c:v>
                </c:pt>
                <c:pt idx="10">
                  <c:v>5455.890736661202</c:v>
                </c:pt>
                <c:pt idx="11">
                  <c:v>5570.4644421310868</c:v>
                </c:pt>
                <c:pt idx="12">
                  <c:v>5403.3505088671536</c:v>
                </c:pt>
                <c:pt idx="13">
                  <c:v>5502.7721582303093</c:v>
                </c:pt>
                <c:pt idx="14">
                  <c:v>5854.9495763570494</c:v>
                </c:pt>
                <c:pt idx="15">
                  <c:v>6176.9718030566864</c:v>
                </c:pt>
                <c:pt idx="16">
                  <c:v>6349.9270135422739</c:v>
                </c:pt>
                <c:pt idx="17">
                  <c:v>6388.0265756235276</c:v>
                </c:pt>
                <c:pt idx="18">
                  <c:v>6566.8913197409865</c:v>
                </c:pt>
                <c:pt idx="19">
                  <c:v>6855.8345378095901</c:v>
                </c:pt>
                <c:pt idx="20">
                  <c:v>7006.6628976414013</c:v>
                </c:pt>
                <c:pt idx="21">
                  <c:v>6901.5629541767803</c:v>
                </c:pt>
                <c:pt idx="22">
                  <c:v>7177.6254723438515</c:v>
                </c:pt>
                <c:pt idx="23">
                  <c:v>7206.3359742332268</c:v>
                </c:pt>
                <c:pt idx="24">
                  <c:v>7033.3839108516295</c:v>
                </c:pt>
                <c:pt idx="25">
                  <c:v>7012.2837591190746</c:v>
                </c:pt>
                <c:pt idx="26">
                  <c:v>6808.9275301046209</c:v>
                </c:pt>
                <c:pt idx="27">
                  <c:v>7067.6667762485968</c:v>
                </c:pt>
                <c:pt idx="28">
                  <c:v>7272.6291127598051</c:v>
                </c:pt>
                <c:pt idx="29">
                  <c:v>7599.8974228339957</c:v>
                </c:pt>
                <c:pt idx="30">
                  <c:v>8033.091575935533</c:v>
                </c:pt>
                <c:pt idx="31">
                  <c:v>8450.812337884181</c:v>
                </c:pt>
                <c:pt idx="32">
                  <c:v>8974.7627028330007</c:v>
                </c:pt>
                <c:pt idx="33">
                  <c:v>8849.1160249933382</c:v>
                </c:pt>
                <c:pt idx="34">
                  <c:v>8787.1722128183847</c:v>
                </c:pt>
                <c:pt idx="35">
                  <c:v>9288.0410289490319</c:v>
                </c:pt>
                <c:pt idx="36">
                  <c:v>9919.6278189175664</c:v>
                </c:pt>
                <c:pt idx="37">
                  <c:v>10564.403627147207</c:v>
                </c:pt>
                <c:pt idx="38">
                  <c:v>10965.850964978801</c:v>
                </c:pt>
                <c:pt idx="39">
                  <c:v>12183.060422091448</c:v>
                </c:pt>
                <c:pt idx="40">
                  <c:v>13377.000343456411</c:v>
                </c:pt>
                <c:pt idx="41">
                  <c:v>15370.173394631416</c:v>
                </c:pt>
                <c:pt idx="42">
                  <c:v>17414.406456117395</c:v>
                </c:pt>
                <c:pt idx="43">
                  <c:v>19173.261508185249</c:v>
                </c:pt>
                <c:pt idx="44">
                  <c:v>20898.855043921922</c:v>
                </c:pt>
                <c:pt idx="45">
                  <c:v>21275.034434712517</c:v>
                </c:pt>
                <c:pt idx="46">
                  <c:v>22126.035812101018</c:v>
                </c:pt>
                <c:pt idx="47">
                  <c:v>24250.135250062718</c:v>
                </c:pt>
                <c:pt idx="48">
                  <c:v>24710.887819813906</c:v>
                </c:pt>
                <c:pt idx="49">
                  <c:v>26267.673752462182</c:v>
                </c:pt>
                <c:pt idx="50">
                  <c:v>27292.113028808206</c:v>
                </c:pt>
                <c:pt idx="51">
                  <c:v>28684.010793277423</c:v>
                </c:pt>
                <c:pt idx="52">
                  <c:v>29831.371225008519</c:v>
                </c:pt>
                <c:pt idx="53">
                  <c:v>30756.143732983779</c:v>
                </c:pt>
                <c:pt idx="54">
                  <c:v>29802.70327726128</c:v>
                </c:pt>
                <c:pt idx="55">
                  <c:v>30815.995188688164</c:v>
                </c:pt>
                <c:pt idx="56">
                  <c:v>32202.714972179128</c:v>
                </c:pt>
                <c:pt idx="57">
                  <c:v>34746.72945498128</c:v>
                </c:pt>
                <c:pt idx="58">
                  <c:v>37074.760328465025</c:v>
                </c:pt>
                <c:pt idx="59">
                  <c:v>40040.741154742231</c:v>
                </c:pt>
                <c:pt idx="60">
                  <c:v>42843.593035574188</c:v>
                </c:pt>
                <c:pt idx="61">
                  <c:v>45242.834245566344</c:v>
                </c:pt>
                <c:pt idx="62">
                  <c:v>47007.30478114343</c:v>
                </c:pt>
                <c:pt idx="63">
                  <c:v>50626.86724929147</c:v>
                </c:pt>
                <c:pt idx="64">
                  <c:v>45614.807391611619</c:v>
                </c:pt>
                <c:pt idx="65">
                  <c:v>43789.872155097342</c:v>
                </c:pt>
                <c:pt idx="66">
                  <c:v>43001.654456305587</c:v>
                </c:pt>
                <c:pt idx="67">
                  <c:v>46269.780194984814</c:v>
                </c:pt>
                <c:pt idx="68">
                  <c:v>50341.520852143483</c:v>
                </c:pt>
                <c:pt idx="69">
                  <c:v>54462.713019464907</c:v>
                </c:pt>
                <c:pt idx="70">
                  <c:v>57458.16223553547</c:v>
                </c:pt>
                <c:pt idx="71">
                  <c:v>56711.206126473509</c:v>
                </c:pt>
                <c:pt idx="72">
                  <c:v>46219.632993075909</c:v>
                </c:pt>
                <c:pt idx="73">
                  <c:v>48438.175376743558</c:v>
                </c:pt>
                <c:pt idx="74">
                  <c:v>51441.342250101661</c:v>
                </c:pt>
                <c:pt idx="75">
                  <c:v>54013.409362606748</c:v>
                </c:pt>
                <c:pt idx="76">
                  <c:v>56930.133468187516</c:v>
                </c:pt>
                <c:pt idx="77">
                  <c:v>60858.312677492453</c:v>
                </c:pt>
                <c:pt idx="78">
                  <c:v>64083.803249399549</c:v>
                </c:pt>
                <c:pt idx="79">
                  <c:v>65621.814527385141</c:v>
                </c:pt>
                <c:pt idx="80">
                  <c:v>66934.250817932843</c:v>
                </c:pt>
                <c:pt idx="81">
                  <c:v>68674.541339199102</c:v>
                </c:pt>
                <c:pt idx="82">
                  <c:v>69361.286752591099</c:v>
                </c:pt>
                <c:pt idx="83">
                  <c:v>26218.566392479435</c:v>
                </c:pt>
                <c:pt idx="84">
                  <c:v>44624</c:v>
                </c:pt>
              </c:numCache>
            </c:numRef>
          </c:val>
          <c:extLst>
            <c:ext xmlns:c16="http://schemas.microsoft.com/office/drawing/2014/chart" uri="{C3380CC4-5D6E-409C-BE32-E72D297353CC}">
              <c16:uniqueId val="{00000000-5E5F-4F1F-B6B2-7FEDC76A5CFC}"/>
            </c:ext>
          </c:extLst>
        </c:ser>
        <c:ser>
          <c:idx val="2"/>
          <c:order val="1"/>
          <c:tx>
            <c:strRef>
              <c:f>Sheet1!$C$1</c:f>
              <c:strCache>
                <c:ptCount val="1"/>
                <c:pt idx="0">
                  <c:v>GOP PAR</c:v>
                </c:pt>
              </c:strCache>
            </c:strRef>
          </c:tx>
          <c:spPr>
            <a:solidFill>
              <a:schemeClr val="bg2"/>
            </a:solidFill>
            <a:ln>
              <a:noFill/>
            </a:ln>
            <a:effectLst/>
          </c:spPr>
          <c:invertIfNegative val="0"/>
          <c:cat>
            <c:numRef>
              <c:f>Sheet1!$A$2:$A$86</c:f>
              <c:numCache>
                <c:formatCode>General</c:formatCode>
                <c:ptCount val="85"/>
                <c:pt idx="0">
                  <c:v>1937</c:v>
                </c:pt>
                <c:pt idx="1">
                  <c:v>1938</c:v>
                </c:pt>
                <c:pt idx="2">
                  <c:v>1939</c:v>
                </c:pt>
                <c:pt idx="3">
                  <c:v>1940</c:v>
                </c:pt>
                <c:pt idx="4">
                  <c:v>1941</c:v>
                </c:pt>
                <c:pt idx="5">
                  <c:v>1942</c:v>
                </c:pt>
                <c:pt idx="6">
                  <c:v>1943</c:v>
                </c:pt>
                <c:pt idx="7">
                  <c:v>1944</c:v>
                </c:pt>
                <c:pt idx="8">
                  <c:v>1945</c:v>
                </c:pt>
                <c:pt idx="9">
                  <c:v>1946</c:v>
                </c:pt>
                <c:pt idx="10">
                  <c:v>1947</c:v>
                </c:pt>
                <c:pt idx="11">
                  <c:v>1948</c:v>
                </c:pt>
                <c:pt idx="12">
                  <c:v>1949</c:v>
                </c:pt>
                <c:pt idx="13">
                  <c:v>1950</c:v>
                </c:pt>
                <c:pt idx="14">
                  <c:v>1951</c:v>
                </c:pt>
                <c:pt idx="15">
                  <c:v>1952</c:v>
                </c:pt>
                <c:pt idx="16">
                  <c:v>1953</c:v>
                </c:pt>
                <c:pt idx="17">
                  <c:v>1954</c:v>
                </c:pt>
                <c:pt idx="18">
                  <c:v>1955</c:v>
                </c:pt>
                <c:pt idx="19">
                  <c:v>1956</c:v>
                </c:pt>
                <c:pt idx="20">
                  <c:v>1957</c:v>
                </c:pt>
                <c:pt idx="21">
                  <c:v>1958</c:v>
                </c:pt>
                <c:pt idx="22">
                  <c:v>1959</c:v>
                </c:pt>
                <c:pt idx="23">
                  <c:v>1960</c:v>
                </c:pt>
                <c:pt idx="24">
                  <c:v>1961</c:v>
                </c:pt>
                <c:pt idx="25">
                  <c:v>1962</c:v>
                </c:pt>
                <c:pt idx="26">
                  <c:v>1963</c:v>
                </c:pt>
                <c:pt idx="27">
                  <c:v>1964</c:v>
                </c:pt>
                <c:pt idx="28">
                  <c:v>1965</c:v>
                </c:pt>
                <c:pt idx="29">
                  <c:v>1966</c:v>
                </c:pt>
                <c:pt idx="30">
                  <c:v>1967</c:v>
                </c:pt>
                <c:pt idx="31">
                  <c:v>1968</c:v>
                </c:pt>
                <c:pt idx="32">
                  <c:v>1969</c:v>
                </c:pt>
                <c:pt idx="33">
                  <c:v>1970</c:v>
                </c:pt>
                <c:pt idx="34">
                  <c:v>1971</c:v>
                </c:pt>
                <c:pt idx="35">
                  <c:v>1972</c:v>
                </c:pt>
                <c:pt idx="36">
                  <c:v>1973</c:v>
                </c:pt>
                <c:pt idx="37">
                  <c:v>1974</c:v>
                </c:pt>
                <c:pt idx="38">
                  <c:v>1975</c:v>
                </c:pt>
                <c:pt idx="39">
                  <c:v>1976</c:v>
                </c:pt>
                <c:pt idx="40">
                  <c:v>1977</c:v>
                </c:pt>
                <c:pt idx="41">
                  <c:v>1978</c:v>
                </c:pt>
                <c:pt idx="42">
                  <c:v>1979</c:v>
                </c:pt>
                <c:pt idx="43">
                  <c:v>1980</c:v>
                </c:pt>
                <c:pt idx="44">
                  <c:v>1981</c:v>
                </c:pt>
                <c:pt idx="45">
                  <c:v>1982</c:v>
                </c:pt>
                <c:pt idx="46">
                  <c:v>1983</c:v>
                </c:pt>
                <c:pt idx="47">
                  <c:v>1984</c:v>
                </c:pt>
                <c:pt idx="48">
                  <c:v>1985</c:v>
                </c:pt>
                <c:pt idx="49">
                  <c:v>1986</c:v>
                </c:pt>
                <c:pt idx="50">
                  <c:v>1987</c:v>
                </c:pt>
                <c:pt idx="51">
                  <c:v>1988</c:v>
                </c:pt>
                <c:pt idx="52">
                  <c:v>1989</c:v>
                </c:pt>
                <c:pt idx="53">
                  <c:v>1990</c:v>
                </c:pt>
                <c:pt idx="54">
                  <c:v>1991</c:v>
                </c:pt>
                <c:pt idx="55">
                  <c:v>1992</c:v>
                </c:pt>
                <c:pt idx="56">
                  <c:v>1993</c:v>
                </c:pt>
                <c:pt idx="57">
                  <c:v>1994</c:v>
                </c:pt>
                <c:pt idx="58">
                  <c:v>1995</c:v>
                </c:pt>
                <c:pt idx="59">
                  <c:v>1996</c:v>
                </c:pt>
                <c:pt idx="60">
                  <c:v>1997</c:v>
                </c:pt>
                <c:pt idx="61">
                  <c:v>1998</c:v>
                </c:pt>
                <c:pt idx="62">
                  <c:v>1999</c:v>
                </c:pt>
                <c:pt idx="63">
                  <c:v>2000</c:v>
                </c:pt>
                <c:pt idx="64">
                  <c:v>2001</c:v>
                </c:pt>
                <c:pt idx="65">
                  <c:v>2002</c:v>
                </c:pt>
                <c:pt idx="66">
                  <c:v>2003</c:v>
                </c:pt>
                <c:pt idx="67">
                  <c:v>2004</c:v>
                </c:pt>
                <c:pt idx="68">
                  <c:v>2005</c:v>
                </c:pt>
                <c:pt idx="69">
                  <c:v>2006</c:v>
                </c:pt>
                <c:pt idx="70">
                  <c:v>2007</c:v>
                </c:pt>
                <c:pt idx="71">
                  <c:v>2008</c:v>
                </c:pt>
                <c:pt idx="72">
                  <c:v>2009</c:v>
                </c:pt>
                <c:pt idx="73">
                  <c:v>2010</c:v>
                </c:pt>
                <c:pt idx="74">
                  <c:v>2011</c:v>
                </c:pt>
                <c:pt idx="75">
                  <c:v>2012</c:v>
                </c:pt>
                <c:pt idx="76">
                  <c:v>2013</c:v>
                </c:pt>
                <c:pt idx="77">
                  <c:v>2014</c:v>
                </c:pt>
                <c:pt idx="78">
                  <c:v>2015</c:v>
                </c:pt>
                <c:pt idx="79">
                  <c:v>2016</c:v>
                </c:pt>
                <c:pt idx="80">
                  <c:v>2017</c:v>
                </c:pt>
                <c:pt idx="81">
                  <c:v>2018</c:v>
                </c:pt>
                <c:pt idx="82">
                  <c:v>2019</c:v>
                </c:pt>
                <c:pt idx="83">
                  <c:v>2020</c:v>
                </c:pt>
                <c:pt idx="84">
                  <c:v>2021</c:v>
                </c:pt>
              </c:numCache>
            </c:numRef>
          </c:cat>
          <c:val>
            <c:numRef>
              <c:f>Sheet1!$C$2:$C$86</c:f>
              <c:numCache>
                <c:formatCode>"$"#,##0</c:formatCode>
                <c:ptCount val="85"/>
                <c:pt idx="0" formatCode="&quot;$&quot;#,##0.00">
                  <c:v>878.19521005540651</c:v>
                </c:pt>
                <c:pt idx="1">
                  <c:v>748.67451837630563</c:v>
                </c:pt>
                <c:pt idx="2">
                  <c:v>872.72988607125944</c:v>
                </c:pt>
                <c:pt idx="3">
                  <c:v>884.77355849904291</c:v>
                </c:pt>
                <c:pt idx="4">
                  <c:v>941.39906624298169</c:v>
                </c:pt>
                <c:pt idx="5">
                  <c:v>1278.5140718645932</c:v>
                </c:pt>
                <c:pt idx="6">
                  <c:v>1922.8851640843482</c:v>
                </c:pt>
                <c:pt idx="7">
                  <c:v>1997.4931084508207</c:v>
                </c:pt>
                <c:pt idx="8">
                  <c:v>2089.3777914395587</c:v>
                </c:pt>
                <c:pt idx="9">
                  <c:v>2055.320933439094</c:v>
                </c:pt>
                <c:pt idx="10">
                  <c:v>2098.4826730413147</c:v>
                </c:pt>
                <c:pt idx="11">
                  <c:v>2057.5622609170091</c:v>
                </c:pt>
                <c:pt idx="12">
                  <c:v>1992.33753724594</c:v>
                </c:pt>
                <c:pt idx="13">
                  <c:v>2072.0310387357777</c:v>
                </c:pt>
                <c:pt idx="14">
                  <c:v>2138.3360319753224</c:v>
                </c:pt>
                <c:pt idx="15">
                  <c:v>2281.6045461176691</c:v>
                </c:pt>
                <c:pt idx="16">
                  <c:v>2274.759732479316</c:v>
                </c:pt>
                <c:pt idx="17">
                  <c:v>2201.9674210399776</c:v>
                </c:pt>
                <c:pt idx="18">
                  <c:v>2345.095303407576</c:v>
                </c:pt>
                <c:pt idx="19">
                  <c:v>2497.5264981290684</c:v>
                </c:pt>
                <c:pt idx="20">
                  <c:v>2497.5264981290684</c:v>
                </c:pt>
                <c:pt idx="21">
                  <c:v>2415.108123690809</c:v>
                </c:pt>
                <c:pt idx="22">
                  <c:v>2509.2973405147504</c:v>
                </c:pt>
                <c:pt idx="23">
                  <c:v>2341.1744187002623</c:v>
                </c:pt>
                <c:pt idx="24">
                  <c:v>2221.7745233465489</c:v>
                </c:pt>
                <c:pt idx="25">
                  <c:v>2021.8148162453595</c:v>
                </c:pt>
                <c:pt idx="26">
                  <c:v>1849.960556864504</c:v>
                </c:pt>
                <c:pt idx="27">
                  <c:v>1921.2092767971938</c:v>
                </c:pt>
                <c:pt idx="28">
                  <c:v>2036.4818334050256</c:v>
                </c:pt>
                <c:pt idx="29">
                  <c:v>2179.0355617433775</c:v>
                </c:pt>
                <c:pt idx="30">
                  <c:v>2375.1487623002818</c:v>
                </c:pt>
                <c:pt idx="31">
                  <c:v>2574.6612583335054</c:v>
                </c:pt>
                <c:pt idx="32">
                  <c:v>2772.9101752251854</c:v>
                </c:pt>
                <c:pt idx="33">
                  <c:v>2553.8502713823959</c:v>
                </c:pt>
                <c:pt idx="34">
                  <c:v>2321.4498966865981</c:v>
                </c:pt>
                <c:pt idx="35">
                  <c:v>2405.0220929673155</c:v>
                </c:pt>
                <c:pt idx="36">
                  <c:v>2479.577777849302</c:v>
                </c:pt>
                <c:pt idx="37">
                  <c:v>2553.9651111847811</c:v>
                </c:pt>
                <c:pt idx="38">
                  <c:v>2778.7140409690419</c:v>
                </c:pt>
                <c:pt idx="39">
                  <c:v>3262.2102840976549</c:v>
                </c:pt>
                <c:pt idx="40">
                  <c:v>3679.7732004621553</c:v>
                </c:pt>
                <c:pt idx="41">
                  <c:v>4416.7290336431679</c:v>
                </c:pt>
                <c:pt idx="42">
                  <c:v>5093.9493916248948</c:v>
                </c:pt>
                <c:pt idx="43">
                  <c:v>5541.7332703386764</c:v>
                </c:pt>
                <c:pt idx="44">
                  <c:v>5945.3672731820498</c:v>
                </c:pt>
                <c:pt idx="45">
                  <c:v>5774.7553880399937</c:v>
                </c:pt>
                <c:pt idx="46">
                  <c:v>5784.7909609814242</c:v>
                </c:pt>
                <c:pt idx="47">
                  <c:v>6610.2143739983458</c:v>
                </c:pt>
                <c:pt idx="48">
                  <c:v>6577.6434865342508</c:v>
                </c:pt>
                <c:pt idx="49">
                  <c:v>6949.1130374817185</c:v>
                </c:pt>
                <c:pt idx="50">
                  <c:v>7295.3439199966606</c:v>
                </c:pt>
                <c:pt idx="51">
                  <c:v>7860.3768832350079</c:v>
                </c:pt>
                <c:pt idx="52">
                  <c:v>8170.0375479753739</c:v>
                </c:pt>
                <c:pt idx="53">
                  <c:v>8409.63795600917</c:v>
                </c:pt>
                <c:pt idx="54">
                  <c:v>8005.6871580362631</c:v>
                </c:pt>
                <c:pt idx="55">
                  <c:v>8477.6991614880008</c:v>
                </c:pt>
                <c:pt idx="56">
                  <c:v>9014.459529428319</c:v>
                </c:pt>
                <c:pt idx="57">
                  <c:v>10386.055395449233</c:v>
                </c:pt>
                <c:pt idx="58">
                  <c:v>11568.673555612819</c:v>
                </c:pt>
                <c:pt idx="59">
                  <c:v>13070.648038126861</c:v>
                </c:pt>
                <c:pt idx="60">
                  <c:v>14394.948991044459</c:v>
                </c:pt>
                <c:pt idx="61">
                  <c:v>15418.667728356986</c:v>
                </c:pt>
                <c:pt idx="62">
                  <c:v>15879.183284525692</c:v>
                </c:pt>
                <c:pt idx="63">
                  <c:v>17356.751266090254</c:v>
                </c:pt>
                <c:pt idx="64">
                  <c:v>14753.37168277355</c:v>
                </c:pt>
                <c:pt idx="65">
                  <c:v>13860.158654827697</c:v>
                </c:pt>
                <c:pt idx="66">
                  <c:v>12833.235416263788</c:v>
                </c:pt>
                <c:pt idx="67">
                  <c:v>14008.468245335636</c:v>
                </c:pt>
                <c:pt idx="68">
                  <c:v>15858.6462229034</c:v>
                </c:pt>
                <c:pt idx="69">
                  <c:v>17693.017531193029</c:v>
                </c:pt>
                <c:pt idx="70">
                  <c:v>18759.137497614538</c:v>
                </c:pt>
                <c:pt idx="71">
                  <c:v>18551.771377769051</c:v>
                </c:pt>
                <c:pt idx="72">
                  <c:v>13242.633693214071</c:v>
                </c:pt>
                <c:pt idx="73">
                  <c:v>14166.587695859729</c:v>
                </c:pt>
                <c:pt idx="74">
                  <c:v>15554.913290053984</c:v>
                </c:pt>
                <c:pt idx="75">
                  <c:v>16908.190746288681</c:v>
                </c:pt>
                <c:pt idx="76">
                  <c:v>18413.019722708374</c:v>
                </c:pt>
                <c:pt idx="77">
                  <c:v>20383.212833038167</c:v>
                </c:pt>
                <c:pt idx="78">
                  <c:v>21667.35524151957</c:v>
                </c:pt>
                <c:pt idx="79">
                  <c:v>22469.047385455793</c:v>
                </c:pt>
                <c:pt idx="80">
                  <c:v>22963.36642793582</c:v>
                </c:pt>
                <c:pt idx="81">
                  <c:v>23491.523855778341</c:v>
                </c:pt>
                <c:pt idx="82">
                  <c:v>23350.574712643673</c:v>
                </c:pt>
                <c:pt idx="83">
                  <c:v>4063</c:v>
                </c:pt>
                <c:pt idx="84">
                  <c:v>15264</c:v>
                </c:pt>
              </c:numCache>
            </c:numRef>
          </c:val>
          <c:extLst>
            <c:ext xmlns:c16="http://schemas.microsoft.com/office/drawing/2014/chart" uri="{C3380CC4-5D6E-409C-BE32-E72D297353CC}">
              <c16:uniqueId val="{00000001-5E5F-4F1F-B6B2-7FEDC76A5CFC}"/>
            </c:ext>
          </c:extLst>
        </c:ser>
        <c:dLbls>
          <c:showLegendKey val="0"/>
          <c:showVal val="0"/>
          <c:showCatName val="0"/>
          <c:showSerName val="0"/>
          <c:showPercent val="0"/>
          <c:showBubbleSize val="0"/>
        </c:dLbls>
        <c:gapWidth val="219"/>
        <c:overlap val="-27"/>
        <c:axId val="821151672"/>
        <c:axId val="821154952"/>
      </c:barChart>
      <c:catAx>
        <c:axId val="821151672"/>
        <c:scaling>
          <c:orientation val="minMax"/>
        </c:scaling>
        <c:delete val="0"/>
        <c:axPos val="b"/>
        <c:numFmt formatCode="General" sourceLinked="1"/>
        <c:majorTickMark val="none"/>
        <c:minorTickMark val="none"/>
        <c:tickLblPos val="nextTo"/>
        <c:spPr>
          <a:noFill/>
          <a:ln w="12700" cap="flat" cmpd="sng" algn="ctr">
            <a:solidFill>
              <a:srgbClr val="435254"/>
            </a:solidFill>
            <a:round/>
          </a:ln>
          <a:effectLst/>
        </c:spPr>
        <c:txPr>
          <a:bodyPr rot="-3540000" spcFirstLastPara="1" vertOverflow="ellipsis" wrap="square" anchor="ctr" anchorCtr="1"/>
          <a:lstStyle/>
          <a:p>
            <a:pPr>
              <a:defRPr sz="1200" b="0" i="0" u="none" strike="noStrike" kern="1200" baseline="0">
                <a:solidFill>
                  <a:srgbClr val="435254"/>
                </a:solidFill>
                <a:latin typeface="+mn-lt"/>
                <a:ea typeface="+mn-ea"/>
                <a:cs typeface="+mn-cs"/>
              </a:defRPr>
            </a:pPr>
            <a:endParaRPr lang="en-US"/>
          </a:p>
        </c:txPr>
        <c:crossAx val="821154952"/>
        <c:crosses val="autoZero"/>
        <c:auto val="1"/>
        <c:lblAlgn val="ctr"/>
        <c:lblOffset val="100"/>
        <c:tickLblSkip val="2"/>
        <c:noMultiLvlLbl val="0"/>
      </c:catAx>
      <c:valAx>
        <c:axId val="82115495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435254"/>
                </a:solidFill>
                <a:latin typeface="+mn-lt"/>
                <a:ea typeface="+mn-ea"/>
                <a:cs typeface="+mn-cs"/>
              </a:defRPr>
            </a:pPr>
            <a:endParaRPr lang="en-US"/>
          </a:p>
        </c:txPr>
        <c:crossAx val="821151672"/>
        <c:crosses val="autoZero"/>
        <c:crossBetween val="between"/>
      </c:valAx>
      <c:spPr>
        <a:noFill/>
        <a:ln>
          <a:noFill/>
        </a:ln>
        <a:effectLst/>
      </c:spPr>
    </c:plotArea>
    <c:legend>
      <c:legendPos val="b"/>
      <c:layout>
        <c:manualLayout>
          <c:xMode val="edge"/>
          <c:yMode val="edge"/>
          <c:x val="0.35911831801092098"/>
          <c:y val="0.91511785291544423"/>
          <c:w val="0.28176327443711591"/>
          <c:h val="6.2006330091091556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435254"/>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Revenue Recovery</c:v>
                </c:pt>
              </c:strCache>
            </c:strRef>
          </c:tx>
          <c:spPr>
            <a:solidFill>
              <a:schemeClr val="accent1"/>
            </a:solidFill>
            <a:ln>
              <a:noFill/>
            </a:ln>
            <a:effectLst/>
          </c:spPr>
          <c:invertIfNegative val="0"/>
          <c:dLbls>
            <c:dLbl>
              <c:idx val="1"/>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DA75-4A19-8B45-61CFBAE52E89}"/>
                </c:ext>
              </c:extLst>
            </c:dLbl>
            <c:dLbl>
              <c:idx val="2"/>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A75-4A19-8B45-61CFBAE52E89}"/>
                </c:ext>
              </c:extLst>
            </c:dLbl>
            <c:dLbl>
              <c:idx val="4"/>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A75-4A19-8B45-61CFBAE52E89}"/>
                </c:ext>
              </c:extLst>
            </c:dLbl>
            <c:dLbl>
              <c:idx val="6"/>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A75-4A19-8B45-61CFBAE52E89}"/>
                </c:ext>
              </c:extLst>
            </c:dLbl>
            <c:dLbl>
              <c:idx val="7"/>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DA75-4A19-8B45-61CFBAE52E8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1938</c:v>
                </c:pt>
                <c:pt idx="1">
                  <c:v>1944</c:v>
                </c:pt>
                <c:pt idx="2">
                  <c:v>1954</c:v>
                </c:pt>
                <c:pt idx="3">
                  <c:v>1958</c:v>
                </c:pt>
                <c:pt idx="4">
                  <c:v>1960</c:v>
                </c:pt>
                <c:pt idx="5">
                  <c:v>1970</c:v>
                </c:pt>
                <c:pt idx="6">
                  <c:v>1974</c:v>
                </c:pt>
                <c:pt idx="7">
                  <c:v>1982</c:v>
                </c:pt>
                <c:pt idx="8">
                  <c:v>1991</c:v>
                </c:pt>
                <c:pt idx="9">
                  <c:v>2001</c:v>
                </c:pt>
                <c:pt idx="10">
                  <c:v>2009</c:v>
                </c:pt>
              </c:numCache>
            </c:numRef>
          </c:cat>
          <c:val>
            <c:numRef>
              <c:f>Sheet1!$B$2:$B$12</c:f>
              <c:numCache>
                <c:formatCode>General</c:formatCode>
                <c:ptCount val="11"/>
                <c:pt idx="0">
                  <c:v>3</c:v>
                </c:pt>
                <c:pt idx="1">
                  <c:v>0</c:v>
                </c:pt>
                <c:pt idx="2">
                  <c:v>0</c:v>
                </c:pt>
                <c:pt idx="3">
                  <c:v>2</c:v>
                </c:pt>
                <c:pt idx="4">
                  <c:v>0</c:v>
                </c:pt>
                <c:pt idx="5">
                  <c:v>3</c:v>
                </c:pt>
                <c:pt idx="6">
                  <c:v>0</c:v>
                </c:pt>
                <c:pt idx="7">
                  <c:v>0</c:v>
                </c:pt>
                <c:pt idx="8">
                  <c:v>2</c:v>
                </c:pt>
                <c:pt idx="9">
                  <c:v>6</c:v>
                </c:pt>
                <c:pt idx="10">
                  <c:v>5</c:v>
                </c:pt>
              </c:numCache>
            </c:numRef>
          </c:val>
          <c:extLst>
            <c:ext xmlns:c16="http://schemas.microsoft.com/office/drawing/2014/chart" uri="{C3380CC4-5D6E-409C-BE32-E72D297353CC}">
              <c16:uniqueId val="{00000000-DA75-4A19-8B45-61CFBAE52E89}"/>
            </c:ext>
          </c:extLst>
        </c:ser>
        <c:ser>
          <c:idx val="1"/>
          <c:order val="1"/>
          <c:tx>
            <c:strRef>
              <c:f>Sheet1!$C$1</c:f>
              <c:strCache>
                <c:ptCount val="1"/>
                <c:pt idx="0">
                  <c:v>Profit Recovery</c:v>
                </c:pt>
              </c:strCache>
            </c:strRef>
          </c:tx>
          <c:spPr>
            <a:solidFill>
              <a:schemeClr val="accent2"/>
            </a:solidFill>
            <a:ln>
              <a:noFill/>
            </a:ln>
            <a:effectLst/>
          </c:spPr>
          <c:invertIfNegative val="0"/>
          <c:dLbls>
            <c:dLbl>
              <c:idx val="1"/>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A75-4A19-8B45-61CFBAE52E89}"/>
                </c:ext>
              </c:extLst>
            </c:dLbl>
            <c:dLbl>
              <c:idx val="6"/>
              <c:tx>
                <c:rich>
                  <a:bodyPr/>
                  <a:lstStyle/>
                  <a:p>
                    <a:r>
                      <a:rPr lang="en-US"/>
                      <a:t>N/D</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A75-4A19-8B45-61CFBAE52E8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1938</c:v>
                </c:pt>
                <c:pt idx="1">
                  <c:v>1944</c:v>
                </c:pt>
                <c:pt idx="2">
                  <c:v>1954</c:v>
                </c:pt>
                <c:pt idx="3">
                  <c:v>1958</c:v>
                </c:pt>
                <c:pt idx="4">
                  <c:v>1960</c:v>
                </c:pt>
                <c:pt idx="5">
                  <c:v>1970</c:v>
                </c:pt>
                <c:pt idx="6">
                  <c:v>1974</c:v>
                </c:pt>
                <c:pt idx="7">
                  <c:v>1982</c:v>
                </c:pt>
                <c:pt idx="8">
                  <c:v>1991</c:v>
                </c:pt>
                <c:pt idx="9">
                  <c:v>2001</c:v>
                </c:pt>
                <c:pt idx="10">
                  <c:v>2009</c:v>
                </c:pt>
              </c:numCache>
            </c:numRef>
          </c:cat>
          <c:val>
            <c:numRef>
              <c:f>Sheet1!$C$2:$C$12</c:f>
              <c:numCache>
                <c:formatCode>General</c:formatCode>
                <c:ptCount val="11"/>
                <c:pt idx="0">
                  <c:v>3</c:v>
                </c:pt>
                <c:pt idx="1">
                  <c:v>0</c:v>
                </c:pt>
                <c:pt idx="2">
                  <c:v>2</c:v>
                </c:pt>
                <c:pt idx="3">
                  <c:v>11</c:v>
                </c:pt>
                <c:pt idx="4">
                  <c:v>9</c:v>
                </c:pt>
                <c:pt idx="5">
                  <c:v>6</c:v>
                </c:pt>
                <c:pt idx="6">
                  <c:v>0</c:v>
                </c:pt>
                <c:pt idx="7">
                  <c:v>3</c:v>
                </c:pt>
                <c:pt idx="8">
                  <c:v>2</c:v>
                </c:pt>
                <c:pt idx="9">
                  <c:v>6</c:v>
                </c:pt>
                <c:pt idx="10">
                  <c:v>6</c:v>
                </c:pt>
              </c:numCache>
            </c:numRef>
          </c:val>
          <c:extLst>
            <c:ext xmlns:c16="http://schemas.microsoft.com/office/drawing/2014/chart" uri="{C3380CC4-5D6E-409C-BE32-E72D297353CC}">
              <c16:uniqueId val="{00000001-DA75-4A19-8B45-61CFBAE52E89}"/>
            </c:ext>
          </c:extLst>
        </c:ser>
        <c:dLbls>
          <c:showLegendKey val="0"/>
          <c:showVal val="0"/>
          <c:showCatName val="0"/>
          <c:showSerName val="0"/>
          <c:showPercent val="0"/>
          <c:showBubbleSize val="0"/>
        </c:dLbls>
        <c:gapWidth val="219"/>
        <c:overlap val="-27"/>
        <c:axId val="463209296"/>
        <c:axId val="378670408"/>
      </c:barChart>
      <c:catAx>
        <c:axId val="463209296"/>
        <c:scaling>
          <c:orientation val="minMax"/>
        </c:scaling>
        <c:delete val="0"/>
        <c:axPos val="b"/>
        <c:numFmt formatCode="General" sourceLinked="1"/>
        <c:majorTickMark val="none"/>
        <c:minorTickMark val="none"/>
        <c:tickLblPos val="nextTo"/>
        <c:spPr>
          <a:noFill/>
          <a:ln w="12700" cap="flat" cmpd="sng" algn="ctr">
            <a:solidFill>
              <a:srgbClr val="435254"/>
            </a:solidFill>
            <a:round/>
          </a:ln>
          <a:effectLst/>
        </c:spPr>
        <c:txPr>
          <a:bodyPr rot="-60000000" spcFirstLastPara="1" vertOverflow="ellipsis" vert="horz" wrap="square" anchor="ctr" anchorCtr="1"/>
          <a:lstStyle/>
          <a:p>
            <a:pPr>
              <a:defRPr sz="1197" b="0" i="0" u="none" strike="noStrike" kern="1200" baseline="0">
                <a:solidFill>
                  <a:srgbClr val="435254"/>
                </a:solidFill>
                <a:latin typeface="+mn-lt"/>
                <a:ea typeface="+mn-ea"/>
                <a:cs typeface="+mn-cs"/>
              </a:defRPr>
            </a:pPr>
            <a:endParaRPr lang="en-US"/>
          </a:p>
        </c:txPr>
        <c:crossAx val="378670408"/>
        <c:crosses val="autoZero"/>
        <c:auto val="1"/>
        <c:lblAlgn val="ctr"/>
        <c:lblOffset val="100"/>
        <c:noMultiLvlLbl val="0"/>
      </c:catAx>
      <c:valAx>
        <c:axId val="378670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435254"/>
                </a:solidFill>
                <a:latin typeface="+mn-lt"/>
                <a:ea typeface="+mn-ea"/>
                <a:cs typeface="+mn-cs"/>
              </a:defRPr>
            </a:pPr>
            <a:endParaRPr lang="en-US"/>
          </a:p>
        </c:txPr>
        <c:crossAx val="463209296"/>
        <c:crosses val="autoZero"/>
        <c:crossBetween val="between"/>
      </c:valAx>
      <c:spPr>
        <a:noFill/>
        <a:ln>
          <a:noFill/>
        </a:ln>
        <a:effectLst/>
      </c:spPr>
    </c:plotArea>
    <c:legend>
      <c:legendPos val="b"/>
      <c:layout>
        <c:manualLayout>
          <c:xMode val="edge"/>
          <c:yMode val="edge"/>
          <c:x val="0.36806678114190439"/>
          <c:y val="0.92492177448407176"/>
          <c:w val="0.26386634817514909"/>
          <c:h val="6.2006330091091556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435254"/>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6"/>
              <c:layout>
                <c:manualLayout>
                  <c:x val="2.3378141437755697E-3"/>
                  <c:y val="3.26797385620915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FA-458A-B273-70BB694FBD4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2019</c:v>
                </c:pt>
                <c:pt idx="1">
                  <c:v>2020</c:v>
                </c:pt>
                <c:pt idx="2">
                  <c:v>2021</c:v>
                </c:pt>
                <c:pt idx="3">
                  <c:v>2022F</c:v>
                </c:pt>
                <c:pt idx="4">
                  <c:v>2023F</c:v>
                </c:pt>
                <c:pt idx="5">
                  <c:v>2024F</c:v>
                </c:pt>
                <c:pt idx="6">
                  <c:v>2025F</c:v>
                </c:pt>
              </c:strCache>
            </c:strRef>
          </c:cat>
          <c:val>
            <c:numRef>
              <c:f>Sheet1!$B$2:$B$8</c:f>
              <c:numCache>
                <c:formatCode>0.0%</c:formatCode>
                <c:ptCount val="7"/>
                <c:pt idx="0">
                  <c:v>1</c:v>
                </c:pt>
                <c:pt idx="1">
                  <c:v>0.46808175901570886</c:v>
                </c:pt>
                <c:pt idx="2">
                  <c:v>0.75449723328952589</c:v>
                </c:pt>
                <c:pt idx="3">
                  <c:v>0.98099999999999998</c:v>
                </c:pt>
                <c:pt idx="4">
                  <c:v>1.0369999999999999</c:v>
                </c:pt>
                <c:pt idx="5">
                  <c:v>1.0940000000000001</c:v>
                </c:pt>
                <c:pt idx="6">
                  <c:v>1.135</c:v>
                </c:pt>
              </c:numCache>
            </c:numRef>
          </c:val>
          <c:extLst>
            <c:ext xmlns:c16="http://schemas.microsoft.com/office/drawing/2014/chart" uri="{C3380CC4-5D6E-409C-BE32-E72D297353CC}">
              <c16:uniqueId val="{00000000-8FCC-40FE-AE40-C1E1321790E1}"/>
            </c:ext>
          </c:extLst>
        </c:ser>
        <c:dLbls>
          <c:showLegendKey val="0"/>
          <c:showVal val="0"/>
          <c:showCatName val="0"/>
          <c:showSerName val="0"/>
          <c:showPercent val="0"/>
          <c:showBubbleSize val="0"/>
        </c:dLbls>
        <c:gapWidth val="219"/>
        <c:overlap val="-27"/>
        <c:axId val="751478296"/>
        <c:axId val="751477640"/>
      </c:barChart>
      <c:catAx>
        <c:axId val="751478296"/>
        <c:scaling>
          <c:orientation val="minMax"/>
        </c:scaling>
        <c:delete val="0"/>
        <c:axPos val="b"/>
        <c:numFmt formatCode="General" sourceLinked="1"/>
        <c:majorTickMark val="none"/>
        <c:minorTickMark val="none"/>
        <c:tickLblPos val="nextTo"/>
        <c:spPr>
          <a:noFill/>
          <a:ln w="12700" cap="flat" cmpd="sng" algn="ctr">
            <a:solidFill>
              <a:srgbClr val="435254"/>
            </a:solidFill>
            <a:round/>
          </a:ln>
          <a:effectLst/>
        </c:spPr>
        <c:txPr>
          <a:bodyPr rot="-6000000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751477640"/>
        <c:crosses val="autoZero"/>
        <c:auto val="1"/>
        <c:lblAlgn val="ctr"/>
        <c:lblOffset val="100"/>
        <c:noMultiLvlLbl val="0"/>
      </c:catAx>
      <c:valAx>
        <c:axId val="7514776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7514782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2019</c:v>
                </c:pt>
                <c:pt idx="1">
                  <c:v>2020</c:v>
                </c:pt>
                <c:pt idx="2">
                  <c:v>2021</c:v>
                </c:pt>
                <c:pt idx="3">
                  <c:v>2022F</c:v>
                </c:pt>
                <c:pt idx="4">
                  <c:v>2023F</c:v>
                </c:pt>
                <c:pt idx="5">
                  <c:v>2024F</c:v>
                </c:pt>
                <c:pt idx="6">
                  <c:v>2025F</c:v>
                </c:pt>
              </c:strCache>
            </c:strRef>
          </c:cat>
          <c:val>
            <c:numRef>
              <c:f>Sheet1!$B$2:$B$8</c:f>
              <c:numCache>
                <c:formatCode>0.0%</c:formatCode>
                <c:ptCount val="7"/>
                <c:pt idx="0" formatCode="0%">
                  <c:v>1</c:v>
                </c:pt>
                <c:pt idx="1">
                  <c:v>0.24459444701881869</c:v>
                </c:pt>
                <c:pt idx="2">
                  <c:v>0.67844711428421556</c:v>
                </c:pt>
                <c:pt idx="3">
                  <c:v>0.89900000000000002</c:v>
                </c:pt>
                <c:pt idx="4">
                  <c:v>0.94699999999999995</c:v>
                </c:pt>
                <c:pt idx="5">
                  <c:v>1.002</c:v>
                </c:pt>
                <c:pt idx="6">
                  <c:v>1.056</c:v>
                </c:pt>
              </c:numCache>
            </c:numRef>
          </c:val>
          <c:extLst>
            <c:ext xmlns:c16="http://schemas.microsoft.com/office/drawing/2014/chart" uri="{C3380CC4-5D6E-409C-BE32-E72D297353CC}">
              <c16:uniqueId val="{00000000-8085-43ED-9EDA-FD32C059A8E6}"/>
            </c:ext>
          </c:extLst>
        </c:ser>
        <c:dLbls>
          <c:showLegendKey val="0"/>
          <c:showVal val="0"/>
          <c:showCatName val="0"/>
          <c:showSerName val="0"/>
          <c:showPercent val="0"/>
          <c:showBubbleSize val="0"/>
        </c:dLbls>
        <c:gapWidth val="219"/>
        <c:overlap val="-27"/>
        <c:axId val="642908720"/>
        <c:axId val="642911672"/>
      </c:barChart>
      <c:catAx>
        <c:axId val="642908720"/>
        <c:scaling>
          <c:orientation val="minMax"/>
        </c:scaling>
        <c:delete val="0"/>
        <c:axPos val="b"/>
        <c:numFmt formatCode="General" sourceLinked="1"/>
        <c:majorTickMark val="none"/>
        <c:minorTickMark val="none"/>
        <c:tickLblPos val="nextTo"/>
        <c:spPr>
          <a:noFill/>
          <a:ln w="12700" cap="flat" cmpd="sng" algn="ctr">
            <a:solidFill>
              <a:srgbClr val="435254"/>
            </a:solidFill>
            <a:round/>
          </a:ln>
          <a:effectLst/>
        </c:spPr>
        <c:txPr>
          <a:bodyPr rot="-6000000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642911672"/>
        <c:crosses val="autoZero"/>
        <c:auto val="1"/>
        <c:lblAlgn val="ctr"/>
        <c:lblOffset val="100"/>
        <c:noMultiLvlLbl val="0"/>
      </c:catAx>
      <c:valAx>
        <c:axId val="642911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6429087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725470656818459E-2"/>
          <c:y val="5.2099737532808409E-2"/>
          <c:w val="0.95213735810766831"/>
          <c:h val="0.84825182587185732"/>
        </c:manualLayout>
      </c:layout>
      <c:barChart>
        <c:barDir val="col"/>
        <c:grouping val="clustered"/>
        <c:varyColors val="0"/>
        <c:ser>
          <c:idx val="0"/>
          <c:order val="0"/>
          <c:spPr>
            <a:solidFill>
              <a:schemeClr val="accent1"/>
            </a:solidFill>
            <a:ln>
              <a:noFill/>
            </a:ln>
            <a:effectLst/>
          </c:spPr>
          <c:invertIfNegative val="0"/>
          <c:dLbls>
            <c:dLbl>
              <c:idx val="3"/>
              <c:layout>
                <c:manualLayout>
                  <c:x val="1.1371712355132666E-3"/>
                  <c:y val="-2.0885905396950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D86-4F29-A54F-24F363F52A02}"/>
                </c:ext>
              </c:extLst>
            </c:dLbl>
            <c:dLbl>
              <c:idx val="5"/>
              <c:layout>
                <c:manualLayout>
                  <c:x val="4.5486849420530665E-3"/>
                  <c:y val="-2.08859053969508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D86-4F29-A54F-24F363F52A02}"/>
                </c:ext>
              </c:extLst>
            </c:dLbl>
            <c:dLbl>
              <c:idx val="6"/>
              <c:layout>
                <c:manualLayout>
                  <c:x val="-3.4115137065398003E-3"/>
                  <c:y val="-4.47555115648946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D86-4F29-A54F-24F363F52A0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2019</c:v>
                </c:pt>
                <c:pt idx="1">
                  <c:v>2020</c:v>
                </c:pt>
                <c:pt idx="2">
                  <c:v>2021</c:v>
                </c:pt>
                <c:pt idx="3">
                  <c:v>2022F</c:v>
                </c:pt>
                <c:pt idx="4">
                  <c:v>2023F</c:v>
                </c:pt>
                <c:pt idx="5">
                  <c:v>2024F</c:v>
                </c:pt>
                <c:pt idx="6">
                  <c:v>2025F</c:v>
                </c:pt>
              </c:strCache>
            </c:strRef>
          </c:cat>
          <c:val>
            <c:numRef>
              <c:f>Sheet1!$B$2:$B$8</c:f>
              <c:numCache>
                <c:formatCode>General</c:formatCode>
                <c:ptCount val="7"/>
                <c:pt idx="0">
                  <c:v>0.377</c:v>
                </c:pt>
                <c:pt idx="1">
                  <c:v>0.19700000000000001</c:v>
                </c:pt>
                <c:pt idx="2">
                  <c:v>0.33900000000000002</c:v>
                </c:pt>
                <c:pt idx="3">
                  <c:v>0.34551923076923075</c:v>
                </c:pt>
                <c:pt idx="4">
                  <c:v>0.34421168401135288</c:v>
                </c:pt>
                <c:pt idx="5">
                  <c:v>0.34551675200760446</c:v>
                </c:pt>
                <c:pt idx="6">
                  <c:v>0.35050976865511319</c:v>
                </c:pt>
              </c:numCache>
            </c:numRef>
          </c:val>
          <c:extLst>
            <c:ext xmlns:c16="http://schemas.microsoft.com/office/drawing/2014/chart" uri="{C3380CC4-5D6E-409C-BE32-E72D297353CC}">
              <c16:uniqueId val="{00000000-CB6C-41B7-ACE2-F4696241A87B}"/>
            </c:ext>
          </c:extLst>
        </c:ser>
        <c:dLbls>
          <c:showLegendKey val="0"/>
          <c:showVal val="0"/>
          <c:showCatName val="0"/>
          <c:showSerName val="0"/>
          <c:showPercent val="0"/>
          <c:showBubbleSize val="0"/>
        </c:dLbls>
        <c:gapWidth val="219"/>
        <c:overlap val="-27"/>
        <c:axId val="648761184"/>
        <c:axId val="648763808"/>
      </c:barChart>
      <c:catAx>
        <c:axId val="648761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3808"/>
        <c:crosses val="autoZero"/>
        <c:auto val="1"/>
        <c:lblAlgn val="ctr"/>
        <c:lblOffset val="100"/>
        <c:noMultiLvlLbl val="0"/>
      </c:catAx>
      <c:valAx>
        <c:axId val="648763808"/>
        <c:scaling>
          <c:orientation val="minMax"/>
          <c:min val="0.1500000000000000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1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854676161784435E-2"/>
          <c:y val="5.3580962996279333E-2"/>
          <c:w val="0.92171959296986739"/>
          <c:h val="0.77414060723019396"/>
        </c:manualLayout>
      </c:layout>
      <c:barChart>
        <c:barDir val="col"/>
        <c:grouping val="clustered"/>
        <c:varyColors val="0"/>
        <c:ser>
          <c:idx val="1"/>
          <c:order val="1"/>
          <c:tx>
            <c:strRef>
              <c:f>Sheet1!$C$1</c:f>
              <c:strCache>
                <c:ptCount val="1"/>
                <c:pt idx="0">
                  <c:v>Real Change in GOP</c:v>
                </c:pt>
              </c:strCache>
            </c:strRef>
          </c:tx>
          <c:spPr>
            <a:solidFill>
              <a:schemeClr val="accent2"/>
            </a:solidFill>
            <a:ln>
              <a:noFill/>
            </a:ln>
            <a:effectLst/>
          </c:spPr>
          <c:invertIfNegative val="0"/>
          <c:dLbls>
            <c:dLbl>
              <c:idx val="52"/>
              <c:layout>
                <c:manualLayout>
                  <c:x val="-1.0160641249359014E-2"/>
                  <c:y val="8.32650196937710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4C5-4EF8-A499-10EDA269F9C7}"/>
                </c:ext>
              </c:extLst>
            </c:dLbl>
            <c:dLbl>
              <c:idx val="53"/>
              <c:layout>
                <c:manualLayout>
                  <c:x val="1.128933459633958E-3"/>
                  <c:y val="0.18228552313313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4C5-4EF8-A499-10EDA269F9C7}"/>
                </c:ext>
              </c:extLst>
            </c:dLbl>
            <c:dLbl>
              <c:idx val="54"/>
              <c:layout>
                <c:manualLayout>
                  <c:x val="1.2025899209200377E-2"/>
                  <c:y val="0.120684473264371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4C5-4EF8-A499-10EDA269F9C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Sheet1!$A$2:$A$56</c:f>
              <c:strCache>
                <c:ptCount val="55"/>
                <c:pt idx="0">
                  <c:v>1971</c:v>
                </c:pt>
                <c:pt idx="1">
                  <c:v>1972</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pt idx="40">
                  <c:v>2011</c:v>
                </c:pt>
                <c:pt idx="41">
                  <c:v>2012</c:v>
                </c:pt>
                <c:pt idx="42">
                  <c:v>2013</c:v>
                </c:pt>
                <c:pt idx="43">
                  <c:v>2014</c:v>
                </c:pt>
                <c:pt idx="44">
                  <c:v>2015</c:v>
                </c:pt>
                <c:pt idx="45">
                  <c:v>2016</c:v>
                </c:pt>
                <c:pt idx="46">
                  <c:v>2017</c:v>
                </c:pt>
                <c:pt idx="47">
                  <c:v>2018</c:v>
                </c:pt>
                <c:pt idx="48">
                  <c:v>2019</c:v>
                </c:pt>
                <c:pt idx="49">
                  <c:v>2020</c:v>
                </c:pt>
                <c:pt idx="50">
                  <c:v>2021</c:v>
                </c:pt>
                <c:pt idx="51">
                  <c:v>2022F</c:v>
                </c:pt>
                <c:pt idx="52">
                  <c:v>2023F</c:v>
                </c:pt>
                <c:pt idx="53">
                  <c:v>2024F</c:v>
                </c:pt>
                <c:pt idx="54">
                  <c:v>2025F</c:v>
                </c:pt>
              </c:strCache>
            </c:strRef>
          </c:cat>
          <c:val>
            <c:numRef>
              <c:f>Sheet1!$C$2:$C$56</c:f>
              <c:numCache>
                <c:formatCode>0.0%</c:formatCode>
                <c:ptCount val="55"/>
                <c:pt idx="0">
                  <c:v>-4.2265611109471912E-2</c:v>
                </c:pt>
                <c:pt idx="1">
                  <c:v>-3.2729438511951425E-2</c:v>
                </c:pt>
                <c:pt idx="2">
                  <c:v>-6.2587241138156502E-2</c:v>
                </c:pt>
                <c:pt idx="3">
                  <c:v>-7.6180873057047918E-2</c:v>
                </c:pt>
                <c:pt idx="4">
                  <c:v>-5.3903414289486529E-2</c:v>
                </c:pt>
                <c:pt idx="5">
                  <c:v>-2.0050346115587939E-2</c:v>
                </c:pt>
                <c:pt idx="6">
                  <c:v>-2.560329811341349E-2</c:v>
                </c:pt>
                <c:pt idx="7">
                  <c:v>0.16210524949923055</c:v>
                </c:pt>
                <c:pt idx="8">
                  <c:v>6.5970575051326197E-2</c:v>
                </c:pt>
                <c:pt idx="9">
                  <c:v>-3.9077208828620424E-2</c:v>
                </c:pt>
                <c:pt idx="10">
                  <c:v>-2.2536700580859659E-2</c:v>
                </c:pt>
                <c:pt idx="11">
                  <c:v>-9.4966777592250473E-2</c:v>
                </c:pt>
                <c:pt idx="12">
                  <c:v>-3.0468232621870595E-2</c:v>
                </c:pt>
                <c:pt idx="13">
                  <c:v>0.11714262109462892</c:v>
                </c:pt>
                <c:pt idx="14">
                  <c:v>-3.9878881464608718E-2</c:v>
                </c:pt>
                <c:pt idx="15">
                  <c:v>4.568299278832666E-2</c:v>
                </c:pt>
                <c:pt idx="16">
                  <c:v>2.3396182007702881E-2</c:v>
                </c:pt>
                <c:pt idx="17">
                  <c:v>4.5510074987699101E-2</c:v>
                </c:pt>
                <c:pt idx="18">
                  <c:v>-4.8540994641805835E-3</c:v>
                </c:pt>
                <c:pt idx="19">
                  <c:v>-1.702847997809176E-2</c:v>
                </c:pt>
                <c:pt idx="20">
                  <c:v>-9.3105037541226454E-2</c:v>
                </c:pt>
                <c:pt idx="21">
                  <c:v>3.4550402211255049E-2</c:v>
                </c:pt>
                <c:pt idx="22">
                  <c:v>3.8249248286328807E-2</c:v>
                </c:pt>
                <c:pt idx="23">
                  <c:v>0.14243475018169871</c:v>
                </c:pt>
                <c:pt idx="24">
                  <c:v>9.1698482558871808E-2</c:v>
                </c:pt>
                <c:pt idx="25">
                  <c:v>0.107397389286918</c:v>
                </c:pt>
                <c:pt idx="26">
                  <c:v>8.2674559211420862E-2</c:v>
                </c:pt>
                <c:pt idx="27">
                  <c:v>5.587538720232943E-2</c:v>
                </c:pt>
                <c:pt idx="28">
                  <c:v>1.098337321848053E-2</c:v>
                </c:pt>
                <c:pt idx="29">
                  <c:v>6.2406306743347351E-2</c:v>
                </c:pt>
                <c:pt idx="30">
                  <c:v>-0.18140804171376523</c:v>
                </c:pt>
                <c:pt idx="31">
                  <c:v>-7.8900089827302677E-2</c:v>
                </c:pt>
                <c:pt idx="32">
                  <c:v>-9.8315377385506331E-2</c:v>
                </c:pt>
                <c:pt idx="33">
                  <c:v>6.7434778987158106E-2</c:v>
                </c:pt>
                <c:pt idx="34">
                  <c:v>0.10168364667422991</c:v>
                </c:pt>
                <c:pt idx="35">
                  <c:v>8.5806741993529112E-2</c:v>
                </c:pt>
                <c:pt idx="36">
                  <c:v>3.015247745980032E-2</c:v>
                </c:pt>
                <c:pt idx="37">
                  <c:v>-4.9418424197460786E-2</c:v>
                </c:pt>
                <c:pt idx="38">
                  <c:v>-0.28819460759518722</c:v>
                </c:pt>
                <c:pt idx="39">
                  <c:v>5.4186475334071282E-2</c:v>
                </c:pt>
                <c:pt idx="40">
                  <c:v>6.3969036035518095E-2</c:v>
                </c:pt>
                <c:pt idx="41">
                  <c:v>6.4527118055665036E-2</c:v>
                </c:pt>
                <c:pt idx="42">
                  <c:v>7.4719566724757783E-2</c:v>
                </c:pt>
                <c:pt idx="43">
                  <c:v>8.837240367162992E-2</c:v>
                </c:pt>
                <c:pt idx="44">
                  <c:v>5.8879864653568315E-2</c:v>
                </c:pt>
                <c:pt idx="45">
                  <c:v>2.3091255216536669E-2</c:v>
                </c:pt>
                <c:pt idx="46">
                  <c:v>4.802227198047633E-4</c:v>
                </c:pt>
                <c:pt idx="47">
                  <c:v>2.3181081121158749E-3</c:v>
                </c:pt>
                <c:pt idx="48">
                  <c:v>-7.2834280892062883E-2</c:v>
                </c:pt>
                <c:pt idx="52">
                  <c:v>1.7000000000000001E-2</c:v>
                </c:pt>
                <c:pt idx="53">
                  <c:v>3.2000000000000001E-2</c:v>
                </c:pt>
                <c:pt idx="54">
                  <c:v>2.8000000000000001E-2</c:v>
                </c:pt>
              </c:numCache>
            </c:numRef>
          </c:val>
          <c:extLst>
            <c:ext xmlns:c16="http://schemas.microsoft.com/office/drawing/2014/chart" uri="{C3380CC4-5D6E-409C-BE32-E72D297353CC}">
              <c16:uniqueId val="{00000001-ACEE-4F19-AD4D-0887ADC11CE7}"/>
            </c:ext>
          </c:extLst>
        </c:ser>
        <c:ser>
          <c:idx val="0"/>
          <c:order val="0"/>
          <c:tx>
            <c:strRef>
              <c:f>Sheet1!$B$1</c:f>
              <c:strCache>
                <c:ptCount val="1"/>
                <c:pt idx="0">
                  <c:v>Nominal Change in GOP</c:v>
                </c:pt>
              </c:strCache>
            </c:strRef>
          </c:tx>
          <c:spPr>
            <a:solidFill>
              <a:schemeClr val="accent1"/>
            </a:solidFill>
            <a:ln>
              <a:noFill/>
            </a:ln>
            <a:effectLst/>
          </c:spPr>
          <c:invertIfNegative val="0"/>
          <c:dLbls>
            <c:dLbl>
              <c:idx val="52"/>
              <c:layout>
                <c:manualLayout>
                  <c:x val="-9.064150157462399E-3"/>
                  <c:y val="-5.930214605527250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4C5-4EF8-A499-10EDA269F9C7}"/>
                </c:ext>
              </c:extLst>
            </c:dLbl>
            <c:dLbl>
              <c:idx val="53"/>
              <c:layout>
                <c:manualLayout>
                  <c:x val="-2.257866919267916E-3"/>
                  <c:y val="-4.42584015233390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4C5-4EF8-A499-10EDA269F9C7}"/>
                </c:ext>
              </c:extLst>
            </c:dLbl>
            <c:dLbl>
              <c:idx val="54"/>
              <c:layout>
                <c:manualLayout>
                  <c:x val="5.7907876261080833E-3"/>
                  <c:y val="-1.7227245453883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C5-4EF8-A499-10EDA269F9C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435254"/>
                    </a:solidFill>
                    <a:latin typeface="Barlow Condensed" pitchFamily="2" charset="77"/>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Sheet1!$A$2:$A$56</c:f>
              <c:strCache>
                <c:ptCount val="55"/>
                <c:pt idx="0">
                  <c:v>1971</c:v>
                </c:pt>
                <c:pt idx="1">
                  <c:v>1972</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pt idx="40">
                  <c:v>2011</c:v>
                </c:pt>
                <c:pt idx="41">
                  <c:v>2012</c:v>
                </c:pt>
                <c:pt idx="42">
                  <c:v>2013</c:v>
                </c:pt>
                <c:pt idx="43">
                  <c:v>2014</c:v>
                </c:pt>
                <c:pt idx="44">
                  <c:v>2015</c:v>
                </c:pt>
                <c:pt idx="45">
                  <c:v>2016</c:v>
                </c:pt>
                <c:pt idx="46">
                  <c:v>2017</c:v>
                </c:pt>
                <c:pt idx="47">
                  <c:v>2018</c:v>
                </c:pt>
                <c:pt idx="48">
                  <c:v>2019</c:v>
                </c:pt>
                <c:pt idx="49">
                  <c:v>2020</c:v>
                </c:pt>
                <c:pt idx="50">
                  <c:v>2021</c:v>
                </c:pt>
                <c:pt idx="51">
                  <c:v>2022F</c:v>
                </c:pt>
                <c:pt idx="52">
                  <c:v>2023F</c:v>
                </c:pt>
                <c:pt idx="53">
                  <c:v>2024F</c:v>
                </c:pt>
                <c:pt idx="54">
                  <c:v>2025F</c:v>
                </c:pt>
              </c:strCache>
            </c:strRef>
          </c:cat>
          <c:val>
            <c:numRef>
              <c:f>Sheet1!$B$2:$B$56</c:f>
              <c:numCache>
                <c:formatCode>0.0%</c:formatCode>
                <c:ptCount val="55"/>
                <c:pt idx="0">
                  <c:v>-9.0999999999999998E-2</c:v>
                </c:pt>
                <c:pt idx="1">
                  <c:v>3.5999999999999997E-2</c:v>
                </c:pt>
                <c:pt idx="2">
                  <c:v>3.1E-2</c:v>
                </c:pt>
                <c:pt idx="3">
                  <c:v>0.03</c:v>
                </c:pt>
                <c:pt idx="4">
                  <c:v>8.7999999999999995E-2</c:v>
                </c:pt>
                <c:pt idx="5">
                  <c:v>0.17399999999999999</c:v>
                </c:pt>
                <c:pt idx="6">
                  <c:v>0.128</c:v>
                </c:pt>
                <c:pt idx="7">
                  <c:v>0.20027208010766961</c:v>
                </c:pt>
                <c:pt idx="8">
                  <c:v>0.15333074608453323</c:v>
                </c:pt>
                <c:pt idx="9">
                  <c:v>8.7905050538977791E-2</c:v>
                </c:pt>
                <c:pt idx="10">
                  <c:v>7.2835335652793987E-2</c:v>
                </c:pt>
                <c:pt idx="11">
                  <c:v>-2.8696609864901079E-2</c:v>
                </c:pt>
                <c:pt idx="12">
                  <c:v>1.7378351578691831E-3</c:v>
                </c:pt>
                <c:pt idx="13">
                  <c:v>0.14268854632508332</c:v>
                </c:pt>
                <c:pt idx="14">
                  <c:v>-4.9273572113204267E-3</c:v>
                </c:pt>
                <c:pt idx="15">
                  <c:v>5.6474564440584185E-2</c:v>
                </c:pt>
                <c:pt idx="16">
                  <c:v>4.9823751700031726E-2</c:v>
                </c:pt>
                <c:pt idx="17">
                  <c:v>7.7451175631293001E-2</c:v>
                </c:pt>
                <c:pt idx="18">
                  <c:v>3.9395142159255103E-2</c:v>
                </c:pt>
                <c:pt idx="19">
                  <c:v>2.9326720547713014E-2</c:v>
                </c:pt>
                <c:pt idx="20">
                  <c:v>-4.8034267359186478E-2</c:v>
                </c:pt>
                <c:pt idx="21">
                  <c:v>5.8959586370786798E-2</c:v>
                </c:pt>
                <c:pt idx="22">
                  <c:v>6.3314391996673214E-2</c:v>
                </c:pt>
                <c:pt idx="23">
                  <c:v>0.15215508611950002</c:v>
                </c:pt>
                <c:pt idx="24">
                  <c:v>0.11386595922468912</c:v>
                </c:pt>
                <c:pt idx="25">
                  <c:v>0.12983117513808007</c:v>
                </c:pt>
                <c:pt idx="26">
                  <c:v>0.10131869124274751</c:v>
                </c:pt>
                <c:pt idx="27">
                  <c:v>7.111652413283398E-2</c:v>
                </c:pt>
                <c:pt idx="28">
                  <c:v>2.9867402572127277E-2</c:v>
                </c:pt>
                <c:pt idx="29">
                  <c:v>9.3050628303059879E-2</c:v>
                </c:pt>
                <c:pt idx="30">
                  <c:v>-0.14999233113416255</c:v>
                </c:pt>
                <c:pt idx="31">
                  <c:v>-6.0542976016037975E-2</c:v>
                </c:pt>
                <c:pt idx="32">
                  <c:v>-7.4091737630017529E-2</c:v>
                </c:pt>
                <c:pt idx="33">
                  <c:v>9.1577282809170324E-2</c:v>
                </c:pt>
                <c:pt idx="34">
                  <c:v>0.1320756805929737</c:v>
                </c:pt>
                <c:pt idx="35">
                  <c:v>0.115670107177269</c:v>
                </c:pt>
                <c:pt idx="36">
                  <c:v>6.0256537051519121E-2</c:v>
                </c:pt>
                <c:pt idx="37">
                  <c:v>-1.1054139342592695E-2</c:v>
                </c:pt>
                <c:pt idx="38">
                  <c:v>-0.28617955538828077</c:v>
                </c:pt>
                <c:pt idx="39">
                  <c:v>6.977116667654415E-2</c:v>
                </c:pt>
                <c:pt idx="40">
                  <c:v>9.8000000000000004E-2</c:v>
                </c:pt>
                <c:pt idx="41">
                  <c:v>8.6999999999999994E-2</c:v>
                </c:pt>
                <c:pt idx="42">
                  <c:v>8.8999999999999996E-2</c:v>
                </c:pt>
                <c:pt idx="43">
                  <c:v>0.107</c:v>
                </c:pt>
                <c:pt idx="44">
                  <c:v>6.3E-2</c:v>
                </c:pt>
                <c:pt idx="45">
                  <c:v>3.6999999999999998E-2</c:v>
                </c:pt>
                <c:pt idx="46">
                  <c:v>2.1999999999999999E-2</c:v>
                </c:pt>
                <c:pt idx="47">
                  <c:v>2.3E-2</c:v>
                </c:pt>
                <c:pt idx="48">
                  <c:v>-6.0000000000000001E-3</c:v>
                </c:pt>
                <c:pt idx="52">
                  <c:v>5.2999999999999999E-2</c:v>
                </c:pt>
                <c:pt idx="53">
                  <c:v>5.8999999999999997E-2</c:v>
                </c:pt>
                <c:pt idx="54">
                  <c:v>5.2999999999999999E-2</c:v>
                </c:pt>
              </c:numCache>
            </c:numRef>
          </c:val>
          <c:extLst>
            <c:ext xmlns:c16="http://schemas.microsoft.com/office/drawing/2014/chart" uri="{C3380CC4-5D6E-409C-BE32-E72D297353CC}">
              <c16:uniqueId val="{00000000-ACEE-4F19-AD4D-0887ADC11CE7}"/>
            </c:ext>
          </c:extLst>
        </c:ser>
        <c:dLbls>
          <c:showLegendKey val="0"/>
          <c:showVal val="0"/>
          <c:showCatName val="0"/>
          <c:showSerName val="0"/>
          <c:showPercent val="0"/>
          <c:showBubbleSize val="0"/>
        </c:dLbls>
        <c:gapWidth val="219"/>
        <c:axId val="396227616"/>
        <c:axId val="396220728"/>
      </c:barChart>
      <c:catAx>
        <c:axId val="396227616"/>
        <c:scaling>
          <c:orientation val="minMax"/>
        </c:scaling>
        <c:delete val="0"/>
        <c:axPos val="b"/>
        <c:numFmt formatCode="General" sourceLinked="1"/>
        <c:majorTickMark val="none"/>
        <c:minorTickMark val="none"/>
        <c:tickLblPos val="low"/>
        <c:spPr>
          <a:noFill/>
          <a:ln w="12700" cap="flat" cmpd="sng" algn="ctr">
            <a:solidFill>
              <a:srgbClr val="435254"/>
            </a:solidFill>
            <a:round/>
          </a:ln>
          <a:effectLst/>
        </c:spPr>
        <c:txPr>
          <a:bodyPr rot="-5400000" spcFirstLastPara="1" vertOverflow="ellipsis"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396220728"/>
        <c:crosses val="autoZero"/>
        <c:auto val="1"/>
        <c:lblAlgn val="ctr"/>
        <c:lblOffset val="100"/>
        <c:noMultiLvlLbl val="0"/>
      </c:catAx>
      <c:valAx>
        <c:axId val="396220728"/>
        <c:scaling>
          <c:orientation val="minMax"/>
          <c:max val="0.25"/>
          <c:min val="-0.300000000000000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crossAx val="396227616"/>
        <c:crosses val="autoZero"/>
        <c:crossBetween val="between"/>
        <c:majorUnit val="5.000000000000001E-2"/>
      </c:valAx>
      <c:spPr>
        <a:noFill/>
        <a:ln>
          <a:noFill/>
        </a:ln>
        <a:effectLst/>
      </c:spPr>
    </c:plotArea>
    <c:legend>
      <c:legendPos val="b"/>
      <c:layout>
        <c:manualLayout>
          <c:xMode val="edge"/>
          <c:yMode val="edge"/>
          <c:x val="0.34457488286017013"/>
          <c:y val="0.93799366990890842"/>
          <c:w val="0.31085014473861761"/>
          <c:h val="6.2006330091091556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435254"/>
              </a:solidFill>
              <a:latin typeface="Calibre" panose="020B0503030202060203" pitchFamily="34" charset="77"/>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545323838196696"/>
          <c:y val="3.4749037390101038E-2"/>
          <c:w val="0.75120426123205186"/>
          <c:h val="0.81840093776798539"/>
        </c:manualLayout>
      </c:layout>
      <c:barChart>
        <c:barDir val="bar"/>
        <c:grouping val="clustered"/>
        <c:varyColors val="0"/>
        <c:ser>
          <c:idx val="0"/>
          <c:order val="0"/>
          <c:tx>
            <c:strRef>
              <c:f>Sheet1!$B$1</c:f>
              <c:strCache>
                <c:ptCount val="1"/>
                <c:pt idx="0">
                  <c:v>Dollars Per Occupied Room</c:v>
                </c:pt>
              </c:strCache>
            </c:strRef>
          </c:tx>
          <c:spPr>
            <a:solidFill>
              <a:schemeClr val="accent1"/>
            </a:solidFill>
            <a:ln>
              <a:noFill/>
            </a:ln>
            <a:effectLst/>
          </c:spPr>
          <c:invertIfNegative val="0"/>
          <c:dPt>
            <c:idx val="12"/>
            <c:invertIfNegative val="0"/>
            <c:bubble3D val="0"/>
            <c:spPr>
              <a:solidFill>
                <a:schemeClr val="accent2"/>
              </a:solidFill>
              <a:ln>
                <a:noFill/>
              </a:ln>
              <a:effectLst/>
            </c:spPr>
            <c:extLst>
              <c:ext xmlns:c16="http://schemas.microsoft.com/office/drawing/2014/chart" uri="{C3380CC4-5D6E-409C-BE32-E72D297353CC}">
                <c16:uniqueId val="{00000006-75F0-4B88-B7AC-DC9E60EDCD42}"/>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5-75F0-4B88-B7AC-DC9E60EDCD42}"/>
              </c:ext>
            </c:extLst>
          </c:dPt>
          <c:dLbls>
            <c:dLbl>
              <c:idx val="7"/>
              <c:numFmt formatCode="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4.1341960012351395E-2"/>
                      <c:h val="3.5053205473292597E-2"/>
                    </c:manualLayout>
                  </c15:layout>
                </c:ext>
                <c:ext xmlns:c16="http://schemas.microsoft.com/office/drawing/2014/chart" uri="{C3380CC4-5D6E-409C-BE32-E72D297353CC}">
                  <c16:uniqueId val="{00000004-75F0-4B88-B7AC-DC9E60EDCD4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EBITDA</c:v>
                </c:pt>
                <c:pt idx="1">
                  <c:v>Non-Operating Income and Expenses</c:v>
                </c:pt>
                <c:pt idx="2">
                  <c:v>Income before Non-Operating</c:v>
                </c:pt>
                <c:pt idx="3">
                  <c:v>Management Fees</c:v>
                </c:pt>
                <c:pt idx="4">
                  <c:v>Gross Operating Profit</c:v>
                </c:pt>
                <c:pt idx="5">
                  <c:v>Undistributed Expenses</c:v>
                </c:pt>
                <c:pt idx="6">
                  <c:v>Departmental Profit</c:v>
                </c:pt>
                <c:pt idx="7">
                  <c:v>Departmental Expenses</c:v>
                </c:pt>
                <c:pt idx="8">
                  <c:v>Total Operating Revenue</c:v>
                </c:pt>
                <c:pt idx="9">
                  <c:v>F&amp;B Revenue</c:v>
                </c:pt>
                <c:pt idx="10">
                  <c:v>Rooms Revenue</c:v>
                </c:pt>
                <c:pt idx="12">
                  <c:v>ADR</c:v>
                </c:pt>
                <c:pt idx="13">
                  <c:v>Occupancy</c:v>
                </c:pt>
              </c:strCache>
            </c:strRef>
          </c:cat>
          <c:val>
            <c:numRef>
              <c:f>Sheet1!$B$2:$B$15</c:f>
              <c:numCache>
                <c:formatCode>General</c:formatCode>
                <c:ptCount val="14"/>
                <c:pt idx="0">
                  <c:v>2.484</c:v>
                </c:pt>
                <c:pt idx="1">
                  <c:v>-0.20599999999999999</c:v>
                </c:pt>
                <c:pt idx="2">
                  <c:v>0.86199999999999999</c:v>
                </c:pt>
                <c:pt idx="3">
                  <c:v>0.46700000000000003</c:v>
                </c:pt>
                <c:pt idx="4">
                  <c:v>0.82199999999999995</c:v>
                </c:pt>
                <c:pt idx="5">
                  <c:v>0.12</c:v>
                </c:pt>
                <c:pt idx="6">
                  <c:v>0.433</c:v>
                </c:pt>
                <c:pt idx="7">
                  <c:v>0.42</c:v>
                </c:pt>
                <c:pt idx="8">
                  <c:v>0.42799999999999999</c:v>
                </c:pt>
                <c:pt idx="9">
                  <c:v>1.01</c:v>
                </c:pt>
                <c:pt idx="10" formatCode="0.0%">
                  <c:v>0.35799999999999998</c:v>
                </c:pt>
                <c:pt idx="12" formatCode="0.0%">
                  <c:v>0.35799999999999998</c:v>
                </c:pt>
                <c:pt idx="13" formatCode="0.0%">
                  <c:v>0.26600000000000001</c:v>
                </c:pt>
              </c:numCache>
            </c:numRef>
          </c:val>
          <c:extLst>
            <c:ext xmlns:c16="http://schemas.microsoft.com/office/drawing/2014/chart" uri="{C3380CC4-5D6E-409C-BE32-E72D297353CC}">
              <c16:uniqueId val="{00000000-75F0-4B88-B7AC-DC9E60EDCD42}"/>
            </c:ext>
          </c:extLst>
        </c:ser>
        <c:ser>
          <c:idx val="1"/>
          <c:order val="1"/>
          <c:tx>
            <c:strRef>
              <c:f>Sheet1!$C$1</c:f>
              <c:strCache>
                <c:ptCount val="1"/>
                <c:pt idx="0">
                  <c:v>Dollars Per Available Room</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EBITDA</c:v>
                </c:pt>
                <c:pt idx="1">
                  <c:v>Non-Operating Income and Expenses</c:v>
                </c:pt>
                <c:pt idx="2">
                  <c:v>Income before Non-Operating</c:v>
                </c:pt>
                <c:pt idx="3">
                  <c:v>Management Fees</c:v>
                </c:pt>
                <c:pt idx="4">
                  <c:v>Gross Operating Profit</c:v>
                </c:pt>
                <c:pt idx="5">
                  <c:v>Undistributed Expenses</c:v>
                </c:pt>
                <c:pt idx="6">
                  <c:v>Departmental Profit</c:v>
                </c:pt>
                <c:pt idx="7">
                  <c:v>Departmental Expenses</c:v>
                </c:pt>
                <c:pt idx="8">
                  <c:v>Total Operating Revenue</c:v>
                </c:pt>
                <c:pt idx="9">
                  <c:v>F&amp;B Revenue</c:v>
                </c:pt>
                <c:pt idx="10">
                  <c:v>Rooms Revenue</c:v>
                </c:pt>
                <c:pt idx="12">
                  <c:v>ADR</c:v>
                </c:pt>
                <c:pt idx="13">
                  <c:v>Occupancy</c:v>
                </c:pt>
              </c:strCache>
            </c:strRef>
          </c:cat>
          <c:val>
            <c:numRef>
              <c:f>Sheet1!$C$2:$C$15</c:f>
              <c:numCache>
                <c:formatCode>General</c:formatCode>
                <c:ptCount val="14"/>
                <c:pt idx="0">
                  <c:v>3.41</c:v>
                </c:pt>
                <c:pt idx="1">
                  <c:v>5.0000000000000001E-3</c:v>
                </c:pt>
                <c:pt idx="2">
                  <c:v>1.3560000000000001</c:v>
                </c:pt>
                <c:pt idx="3">
                  <c:v>0.85799999999999998</c:v>
                </c:pt>
                <c:pt idx="4">
                  <c:v>1.306</c:v>
                </c:pt>
                <c:pt idx="5">
                  <c:v>0.41799999999999998</c:v>
                </c:pt>
                <c:pt idx="6">
                  <c:v>0.81299999999999994</c:v>
                </c:pt>
                <c:pt idx="7">
                  <c:v>0.79800000000000004</c:v>
                </c:pt>
                <c:pt idx="8">
                  <c:v>0.80800000000000005</c:v>
                </c:pt>
                <c:pt idx="9">
                  <c:v>1.5449999999999999</c:v>
                </c:pt>
                <c:pt idx="10" formatCode="0.0%">
                  <c:v>0.71899999999999997</c:v>
                </c:pt>
              </c:numCache>
            </c:numRef>
          </c:val>
          <c:extLst>
            <c:ext xmlns:c16="http://schemas.microsoft.com/office/drawing/2014/chart" uri="{C3380CC4-5D6E-409C-BE32-E72D297353CC}">
              <c16:uniqueId val="{00000001-75F0-4B88-B7AC-DC9E60EDCD42}"/>
            </c:ext>
          </c:extLst>
        </c:ser>
        <c:dLbls>
          <c:showLegendKey val="0"/>
          <c:showVal val="0"/>
          <c:showCatName val="0"/>
          <c:showSerName val="0"/>
          <c:showPercent val="0"/>
          <c:showBubbleSize val="0"/>
        </c:dLbls>
        <c:gapWidth val="182"/>
        <c:axId val="375378712"/>
        <c:axId val="375377400"/>
      </c:barChart>
      <c:catAx>
        <c:axId val="37537871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7400"/>
        <c:crosses val="autoZero"/>
        <c:auto val="1"/>
        <c:lblAlgn val="ctr"/>
        <c:lblOffset val="100"/>
        <c:noMultiLvlLbl val="0"/>
      </c:catAx>
      <c:valAx>
        <c:axId val="3753774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8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545323838196696"/>
          <c:y val="3.4749037390101038E-2"/>
          <c:w val="0.75120426123205186"/>
          <c:h val="0.81840093776798539"/>
        </c:manualLayout>
      </c:layout>
      <c:barChart>
        <c:barDir val="bar"/>
        <c:grouping val="clustered"/>
        <c:varyColors val="0"/>
        <c:ser>
          <c:idx val="0"/>
          <c:order val="0"/>
          <c:tx>
            <c:strRef>
              <c:f>Sheet1!$B$1</c:f>
              <c:strCache>
                <c:ptCount val="1"/>
                <c:pt idx="0">
                  <c:v>YTD 2022</c:v>
                </c:pt>
              </c:strCache>
            </c:strRef>
          </c:tx>
          <c:spPr>
            <a:solidFill>
              <a:schemeClr val="accent1"/>
            </a:solidFill>
            <a:ln>
              <a:noFill/>
            </a:ln>
            <a:effectLst/>
          </c:spPr>
          <c:invertIfNegative val="0"/>
          <c:dPt>
            <c:idx val="12"/>
            <c:invertIfNegative val="0"/>
            <c:bubble3D val="0"/>
            <c:spPr>
              <a:solidFill>
                <a:schemeClr val="accent2"/>
              </a:solidFill>
              <a:ln>
                <a:noFill/>
              </a:ln>
              <a:effectLst/>
            </c:spPr>
            <c:extLst>
              <c:ext xmlns:c16="http://schemas.microsoft.com/office/drawing/2014/chart" uri="{C3380CC4-5D6E-409C-BE32-E72D297353CC}">
                <c16:uniqueId val="{00000006-75F0-4B88-B7AC-DC9E60EDCD42}"/>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5-75F0-4B88-B7AC-DC9E60EDCD42}"/>
              </c:ext>
            </c:extLst>
          </c:dPt>
          <c:dLbls>
            <c:dLbl>
              <c:idx val="7"/>
              <c:numFmt formatCode="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4.1341960012351395E-2"/>
                      <c:h val="3.5053205473292597E-2"/>
                    </c:manualLayout>
                  </c15:layout>
                </c:ext>
                <c:ext xmlns:c16="http://schemas.microsoft.com/office/drawing/2014/chart" uri="{C3380CC4-5D6E-409C-BE32-E72D297353CC}">
                  <c16:uniqueId val="{00000004-75F0-4B88-B7AC-DC9E60EDCD4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Department Profit Margin</c:v>
                </c:pt>
                <c:pt idx="1">
                  <c:v>F&amp;B Expenses</c:v>
                </c:pt>
                <c:pt idx="2">
                  <c:v>F&amp;B Revenue</c:v>
                </c:pt>
              </c:strCache>
            </c:strRef>
          </c:cat>
          <c:val>
            <c:numRef>
              <c:f>Sheet1!$B$2:$B$4</c:f>
              <c:numCache>
                <c:formatCode>0.0%</c:formatCode>
                <c:ptCount val="3"/>
                <c:pt idx="0">
                  <c:v>0.27</c:v>
                </c:pt>
                <c:pt idx="1">
                  <c:v>1.262</c:v>
                </c:pt>
                <c:pt idx="2">
                  <c:v>1.5449999999999999</c:v>
                </c:pt>
              </c:numCache>
            </c:numRef>
          </c:val>
          <c:extLst>
            <c:ext xmlns:c16="http://schemas.microsoft.com/office/drawing/2014/chart" uri="{C3380CC4-5D6E-409C-BE32-E72D297353CC}">
              <c16:uniqueId val="{00000000-75F0-4B88-B7AC-DC9E60EDCD42}"/>
            </c:ext>
          </c:extLst>
        </c:ser>
        <c:ser>
          <c:idx val="1"/>
          <c:order val="1"/>
          <c:tx>
            <c:strRef>
              <c:f>Sheet1!$C$1</c:f>
              <c:strCache>
                <c:ptCount val="1"/>
                <c:pt idx="0">
                  <c:v>YTD 2021</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Department Profit Margin</c:v>
                </c:pt>
                <c:pt idx="1">
                  <c:v>F&amp;B Expenses</c:v>
                </c:pt>
                <c:pt idx="2">
                  <c:v>F&amp;B Revenue</c:v>
                </c:pt>
              </c:strCache>
            </c:strRef>
          </c:cat>
          <c:val>
            <c:numRef>
              <c:f>Sheet1!$C$2:$C$4</c:f>
              <c:numCache>
                <c:formatCode>General</c:formatCode>
                <c:ptCount val="3"/>
                <c:pt idx="0">
                  <c:v>0.17799999999999999</c:v>
                </c:pt>
              </c:numCache>
            </c:numRef>
          </c:val>
          <c:extLst>
            <c:ext xmlns:c16="http://schemas.microsoft.com/office/drawing/2014/chart" uri="{C3380CC4-5D6E-409C-BE32-E72D297353CC}">
              <c16:uniqueId val="{00000001-75F0-4B88-B7AC-DC9E60EDCD42}"/>
            </c:ext>
          </c:extLst>
        </c:ser>
        <c:dLbls>
          <c:showLegendKey val="0"/>
          <c:showVal val="0"/>
          <c:showCatName val="0"/>
          <c:showSerName val="0"/>
          <c:showPercent val="0"/>
          <c:showBubbleSize val="0"/>
        </c:dLbls>
        <c:gapWidth val="182"/>
        <c:axId val="375378712"/>
        <c:axId val="375377400"/>
      </c:barChart>
      <c:catAx>
        <c:axId val="37537871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7400"/>
        <c:crosses val="autoZero"/>
        <c:auto val="1"/>
        <c:lblAlgn val="ctr"/>
        <c:lblOffset val="100"/>
        <c:noMultiLvlLbl val="0"/>
      </c:catAx>
      <c:valAx>
        <c:axId val="3753774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8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Operated Departments</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 22</c:v>
                </c:pt>
              </c:strCache>
            </c:strRef>
          </c:cat>
          <c:val>
            <c:numRef>
              <c:f>Sheet1!$B$2:$B$13</c:f>
              <c:numCache>
                <c:formatCode>0.0%</c:formatCode>
                <c:ptCount val="12"/>
                <c:pt idx="0">
                  <c:v>7.6999999999999999E-2</c:v>
                </c:pt>
                <c:pt idx="1">
                  <c:v>0.23400000000000001</c:v>
                </c:pt>
                <c:pt idx="2">
                  <c:v>0.27</c:v>
                </c:pt>
                <c:pt idx="3">
                  <c:v>5.8000000000000003E-2</c:v>
                </c:pt>
                <c:pt idx="4">
                  <c:v>0.27600000000000002</c:v>
                </c:pt>
                <c:pt idx="5">
                  <c:v>0.19800000000000001</c:v>
                </c:pt>
                <c:pt idx="6">
                  <c:v>0.44700000000000001</c:v>
                </c:pt>
                <c:pt idx="7">
                  <c:v>0.46700000000000003</c:v>
                </c:pt>
                <c:pt idx="8">
                  <c:v>0.49099999999999999</c:v>
                </c:pt>
                <c:pt idx="9">
                  <c:v>0.46200000000000002</c:v>
                </c:pt>
                <c:pt idx="10">
                  <c:v>0.20200000000000001</c:v>
                </c:pt>
                <c:pt idx="11">
                  <c:v>0.42</c:v>
                </c:pt>
              </c:numCache>
            </c:numRef>
          </c:val>
          <c:extLst>
            <c:ext xmlns:c16="http://schemas.microsoft.com/office/drawing/2014/chart" uri="{C3380CC4-5D6E-409C-BE32-E72D297353CC}">
              <c16:uniqueId val="{00000000-BA32-4D04-B95F-81E86340DC7C}"/>
            </c:ext>
          </c:extLst>
        </c:ser>
        <c:dLbls>
          <c:showLegendKey val="0"/>
          <c:showVal val="0"/>
          <c:showCatName val="0"/>
          <c:showSerName val="0"/>
          <c:showPercent val="0"/>
          <c:showBubbleSize val="0"/>
        </c:dLbls>
        <c:gapWidth val="219"/>
        <c:axId val="665903536"/>
        <c:axId val="665904848"/>
      </c:barChart>
      <c:catAx>
        <c:axId val="66590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4848"/>
        <c:crosses val="autoZero"/>
        <c:auto val="1"/>
        <c:lblAlgn val="ctr"/>
        <c:lblOffset val="100"/>
        <c:noMultiLvlLbl val="0"/>
      </c:catAx>
      <c:valAx>
        <c:axId val="665904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35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Operated Departments</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 22</c:v>
                </c:pt>
              </c:strCache>
            </c:strRef>
          </c:cat>
          <c:val>
            <c:numRef>
              <c:f>Sheet1!$B$2:$B$13</c:f>
              <c:numCache>
                <c:formatCode>General</c:formatCode>
                <c:ptCount val="12"/>
                <c:pt idx="0">
                  <c:v>0.59299999999999997</c:v>
                </c:pt>
                <c:pt idx="1">
                  <c:v>0.50700000000000001</c:v>
                </c:pt>
                <c:pt idx="2">
                  <c:v>0.51</c:v>
                </c:pt>
                <c:pt idx="3">
                  <c:v>0.55400000000000005</c:v>
                </c:pt>
                <c:pt idx="4" formatCode="0.0%">
                  <c:v>0.58699999999999997</c:v>
                </c:pt>
                <c:pt idx="5" formatCode="0.0%">
                  <c:v>0.71099999999999997</c:v>
                </c:pt>
                <c:pt idx="6" formatCode="0.0%">
                  <c:v>0.435</c:v>
                </c:pt>
                <c:pt idx="7" formatCode="0.0%">
                  <c:v>0.496</c:v>
                </c:pt>
                <c:pt idx="8" formatCode="0.0%">
                  <c:v>0.42899999999999999</c:v>
                </c:pt>
                <c:pt idx="9" formatCode="0.0%">
                  <c:v>0.44400000000000001</c:v>
                </c:pt>
                <c:pt idx="10" formatCode="0.0%">
                  <c:v>0.312</c:v>
                </c:pt>
                <c:pt idx="11" formatCode="0.0%">
                  <c:v>0.41799999999999998</c:v>
                </c:pt>
              </c:numCache>
            </c:numRef>
          </c:val>
          <c:extLst>
            <c:ext xmlns:c16="http://schemas.microsoft.com/office/drawing/2014/chart" uri="{C3380CC4-5D6E-409C-BE32-E72D297353CC}">
              <c16:uniqueId val="{00000000-BA32-4D04-B95F-81E86340DC7C}"/>
            </c:ext>
          </c:extLst>
        </c:ser>
        <c:dLbls>
          <c:showLegendKey val="0"/>
          <c:showVal val="0"/>
          <c:showCatName val="0"/>
          <c:showSerName val="0"/>
          <c:showPercent val="0"/>
          <c:showBubbleSize val="0"/>
        </c:dLbls>
        <c:gapWidth val="219"/>
        <c:axId val="665903536"/>
        <c:axId val="665904848"/>
      </c:barChart>
      <c:catAx>
        <c:axId val="665903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4848"/>
        <c:crosses val="autoZero"/>
        <c:auto val="1"/>
        <c:lblAlgn val="ctr"/>
        <c:lblOffset val="100"/>
        <c:noMultiLvlLbl val="0"/>
      </c:catAx>
      <c:valAx>
        <c:axId val="665904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353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545323838196696"/>
          <c:y val="3.4749037390101038E-2"/>
          <c:w val="0.75120426123205186"/>
          <c:h val="0.81840093776798539"/>
        </c:manualLayout>
      </c:layout>
      <c:barChart>
        <c:barDir val="bar"/>
        <c:grouping val="clustered"/>
        <c:varyColors val="0"/>
        <c:ser>
          <c:idx val="0"/>
          <c:order val="0"/>
          <c:tx>
            <c:strRef>
              <c:f>Sheet1!$B$1</c:f>
              <c:strCache>
                <c:ptCount val="1"/>
                <c:pt idx="0">
                  <c:v>Dollars Per Occupied Room</c:v>
                </c:pt>
              </c:strCache>
            </c:strRef>
          </c:tx>
          <c:spPr>
            <a:solidFill>
              <a:schemeClr val="accent1"/>
            </a:solidFill>
            <a:ln>
              <a:noFill/>
            </a:ln>
            <a:effectLst/>
          </c:spPr>
          <c:invertIfNegative val="0"/>
          <c:dPt>
            <c:idx val="12"/>
            <c:invertIfNegative val="0"/>
            <c:bubble3D val="0"/>
            <c:spPr>
              <a:solidFill>
                <a:schemeClr val="accent2"/>
              </a:solidFill>
              <a:ln>
                <a:noFill/>
              </a:ln>
              <a:effectLst/>
            </c:spPr>
            <c:extLst>
              <c:ext xmlns:c16="http://schemas.microsoft.com/office/drawing/2014/chart" uri="{C3380CC4-5D6E-409C-BE32-E72D297353CC}">
                <c16:uniqueId val="{00000006-75F0-4B88-B7AC-DC9E60EDCD42}"/>
              </c:ext>
            </c:extLst>
          </c:dPt>
          <c:dPt>
            <c:idx val="13"/>
            <c:invertIfNegative val="0"/>
            <c:bubble3D val="0"/>
            <c:spPr>
              <a:solidFill>
                <a:schemeClr val="accent2"/>
              </a:solidFill>
              <a:ln>
                <a:noFill/>
              </a:ln>
              <a:effectLst/>
            </c:spPr>
            <c:extLst>
              <c:ext xmlns:c16="http://schemas.microsoft.com/office/drawing/2014/chart" uri="{C3380CC4-5D6E-409C-BE32-E72D297353CC}">
                <c16:uniqueId val="{00000005-75F0-4B88-B7AC-DC9E60EDCD42}"/>
              </c:ext>
            </c:extLst>
          </c:dPt>
          <c:dLbls>
            <c:dLbl>
              <c:idx val="7"/>
              <c:numFmt formatCode="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4.1341960012351395E-2"/>
                      <c:h val="3.5053205473292597E-2"/>
                    </c:manualLayout>
                  </c15:layout>
                </c:ext>
                <c:ext xmlns:c16="http://schemas.microsoft.com/office/drawing/2014/chart" uri="{C3380CC4-5D6E-409C-BE32-E72D297353CC}">
                  <c16:uniqueId val="{00000004-75F0-4B88-B7AC-DC9E60EDCD42}"/>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Utilities</c:v>
                </c:pt>
                <c:pt idx="1">
                  <c:v>Maintenance</c:v>
                </c:pt>
                <c:pt idx="2">
                  <c:v>Sales and Marketing</c:v>
                </c:pt>
                <c:pt idx="3">
                  <c:v>IT</c:v>
                </c:pt>
                <c:pt idx="4">
                  <c:v>A&amp;G</c:v>
                </c:pt>
                <c:pt idx="6">
                  <c:v>Total Undistributed Expenses</c:v>
                </c:pt>
              </c:strCache>
            </c:strRef>
          </c:cat>
          <c:val>
            <c:numRef>
              <c:f>Sheet1!$B$2:$B$8</c:f>
              <c:numCache>
                <c:formatCode>0.0%</c:formatCode>
                <c:ptCount val="7"/>
                <c:pt idx="0" formatCode="General">
                  <c:v>-1.7999999999999999E-2</c:v>
                </c:pt>
                <c:pt idx="1">
                  <c:v>5.1999999999999998E-2</c:v>
                </c:pt>
                <c:pt idx="2">
                  <c:v>0.28699999999999998</c:v>
                </c:pt>
                <c:pt idx="3">
                  <c:v>-0.09</c:v>
                </c:pt>
                <c:pt idx="4">
                  <c:v>0.1</c:v>
                </c:pt>
                <c:pt idx="6" formatCode="General">
                  <c:v>0.12</c:v>
                </c:pt>
              </c:numCache>
            </c:numRef>
          </c:val>
          <c:extLst>
            <c:ext xmlns:c16="http://schemas.microsoft.com/office/drawing/2014/chart" uri="{C3380CC4-5D6E-409C-BE32-E72D297353CC}">
              <c16:uniqueId val="{00000000-75F0-4B88-B7AC-DC9E60EDCD42}"/>
            </c:ext>
          </c:extLst>
        </c:ser>
        <c:ser>
          <c:idx val="1"/>
          <c:order val="1"/>
          <c:tx>
            <c:strRef>
              <c:f>Sheet1!$C$1</c:f>
              <c:strCache>
                <c:ptCount val="1"/>
                <c:pt idx="0">
                  <c:v>Dollars Per Available Room</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Utilities</c:v>
                </c:pt>
                <c:pt idx="1">
                  <c:v>Maintenance</c:v>
                </c:pt>
                <c:pt idx="2">
                  <c:v>Sales and Marketing</c:v>
                </c:pt>
                <c:pt idx="3">
                  <c:v>IT</c:v>
                </c:pt>
                <c:pt idx="4">
                  <c:v>A&amp;G</c:v>
                </c:pt>
                <c:pt idx="6">
                  <c:v>Total Undistributed Expenses</c:v>
                </c:pt>
              </c:strCache>
            </c:strRef>
          </c:cat>
          <c:val>
            <c:numRef>
              <c:f>Sheet1!$C$2:$C$8</c:f>
              <c:numCache>
                <c:formatCode>0.0%</c:formatCode>
                <c:ptCount val="7"/>
                <c:pt idx="0" formatCode="General">
                  <c:v>0.24299999999999999</c:v>
                </c:pt>
                <c:pt idx="1">
                  <c:v>0.33200000000000002</c:v>
                </c:pt>
                <c:pt idx="2">
                  <c:v>0.629</c:v>
                </c:pt>
                <c:pt idx="3">
                  <c:v>0.153</c:v>
                </c:pt>
                <c:pt idx="4">
                  <c:v>0.39300000000000002</c:v>
                </c:pt>
                <c:pt idx="6" formatCode="General">
                  <c:v>0.41799999999999998</c:v>
                </c:pt>
              </c:numCache>
            </c:numRef>
          </c:val>
          <c:extLst>
            <c:ext xmlns:c16="http://schemas.microsoft.com/office/drawing/2014/chart" uri="{C3380CC4-5D6E-409C-BE32-E72D297353CC}">
              <c16:uniqueId val="{00000001-75F0-4B88-B7AC-DC9E60EDCD42}"/>
            </c:ext>
          </c:extLst>
        </c:ser>
        <c:ser>
          <c:idx val="2"/>
          <c:order val="2"/>
          <c:tx>
            <c:strRef>
              <c:f>Sheet1!$D$1</c:f>
              <c:strCache>
                <c:ptCount val="1"/>
                <c:pt idx="0">
                  <c:v>Total Revenue</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Utilities</c:v>
                </c:pt>
                <c:pt idx="1">
                  <c:v>Maintenance</c:v>
                </c:pt>
                <c:pt idx="2">
                  <c:v>Sales and Marketing</c:v>
                </c:pt>
                <c:pt idx="3">
                  <c:v>IT</c:v>
                </c:pt>
                <c:pt idx="4">
                  <c:v>A&amp;G</c:v>
                </c:pt>
                <c:pt idx="6">
                  <c:v>Total Undistributed Expenses</c:v>
                </c:pt>
              </c:strCache>
            </c:strRef>
          </c:cat>
          <c:val>
            <c:numRef>
              <c:f>Sheet1!$D$2:$D$8</c:f>
              <c:numCache>
                <c:formatCode>General</c:formatCode>
                <c:ptCount val="7"/>
                <c:pt idx="6">
                  <c:v>0.80800000000000005</c:v>
                </c:pt>
              </c:numCache>
            </c:numRef>
          </c:val>
          <c:extLst>
            <c:ext xmlns:c16="http://schemas.microsoft.com/office/drawing/2014/chart" uri="{C3380CC4-5D6E-409C-BE32-E72D297353CC}">
              <c16:uniqueId val="{00000002-85F7-45B2-8671-8A58A22A2D6F}"/>
            </c:ext>
          </c:extLst>
        </c:ser>
        <c:dLbls>
          <c:showLegendKey val="0"/>
          <c:showVal val="0"/>
          <c:showCatName val="0"/>
          <c:showSerName val="0"/>
          <c:showPercent val="0"/>
          <c:showBubbleSize val="0"/>
        </c:dLbls>
        <c:gapWidth val="182"/>
        <c:axId val="375378712"/>
        <c:axId val="375377400"/>
      </c:barChart>
      <c:catAx>
        <c:axId val="37537871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7400"/>
        <c:crosses val="autoZero"/>
        <c:auto val="1"/>
        <c:lblAlgn val="ctr"/>
        <c:lblOffset val="100"/>
        <c:noMultiLvlLbl val="0"/>
      </c:catAx>
      <c:valAx>
        <c:axId val="37537740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5378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Dollars Per Available Room</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 22</c:v>
                </c:pt>
              </c:strCache>
            </c:strRef>
          </c:cat>
          <c:val>
            <c:numRef>
              <c:f>Sheet1!$B$2:$B$13</c:f>
              <c:numCache>
                <c:formatCode>General</c:formatCode>
                <c:ptCount val="12"/>
                <c:pt idx="0">
                  <c:v>0.29899999999999999</c:v>
                </c:pt>
                <c:pt idx="1">
                  <c:v>0.19500000000000001</c:v>
                </c:pt>
                <c:pt idx="2">
                  <c:v>0.21299999999999999</c:v>
                </c:pt>
                <c:pt idx="3">
                  <c:v>0.20699999999999999</c:v>
                </c:pt>
                <c:pt idx="4">
                  <c:v>0.28399999999999997</c:v>
                </c:pt>
                <c:pt idx="5">
                  <c:v>0.25700000000000001</c:v>
                </c:pt>
                <c:pt idx="6">
                  <c:v>0.25800000000000001</c:v>
                </c:pt>
                <c:pt idx="7">
                  <c:v>0.29799999999999999</c:v>
                </c:pt>
                <c:pt idx="8">
                  <c:v>0.17</c:v>
                </c:pt>
                <c:pt idx="9">
                  <c:v>0.22</c:v>
                </c:pt>
                <c:pt idx="10">
                  <c:v>0.14699999999999999</c:v>
                </c:pt>
                <c:pt idx="11">
                  <c:v>0.188</c:v>
                </c:pt>
              </c:numCache>
            </c:numRef>
          </c:val>
          <c:extLst>
            <c:ext xmlns:c16="http://schemas.microsoft.com/office/drawing/2014/chart" uri="{C3380CC4-5D6E-409C-BE32-E72D297353CC}">
              <c16:uniqueId val="{00000000-BA32-4D04-B95F-81E86340DC7C}"/>
            </c:ext>
          </c:extLst>
        </c:ser>
        <c:ser>
          <c:idx val="1"/>
          <c:order val="1"/>
          <c:tx>
            <c:strRef>
              <c:f>Sheet1!$C$1</c:f>
              <c:strCache>
                <c:ptCount val="1"/>
                <c:pt idx="0">
                  <c:v>Dollars Per Occupied Room</c:v>
                </c:pt>
              </c:strCache>
            </c:strRef>
          </c:tx>
          <c:spPr>
            <a:solidFill>
              <a:schemeClr val="accent2"/>
            </a:solidFill>
            <a:ln>
              <a:noFill/>
            </a:ln>
            <a:effectLst/>
          </c:spPr>
          <c:invertIfNegative val="0"/>
          <c:dLbls>
            <c:dLbl>
              <c:idx val="11"/>
              <c:layout>
                <c:manualLayout>
                  <c:x val="7.9601993613574139E-3"/>
                  <c:y val="-5.433123589484220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EE6-4AB8-8688-288CA5C4EA3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Jul 21</c:v>
                </c:pt>
                <c:pt idx="1">
                  <c:v>Aug 21</c:v>
                </c:pt>
                <c:pt idx="2">
                  <c:v>Sep 21</c:v>
                </c:pt>
                <c:pt idx="3">
                  <c:v>Oct 21</c:v>
                </c:pt>
                <c:pt idx="4">
                  <c:v>Nov 21</c:v>
                </c:pt>
                <c:pt idx="5">
                  <c:v>Dec 21</c:v>
                </c:pt>
                <c:pt idx="6">
                  <c:v>Jan 22</c:v>
                </c:pt>
                <c:pt idx="7">
                  <c:v>Feb 22</c:v>
                </c:pt>
                <c:pt idx="8">
                  <c:v>Mar 22</c:v>
                </c:pt>
                <c:pt idx="9">
                  <c:v>Apr 22</c:v>
                </c:pt>
                <c:pt idx="10">
                  <c:v>May 22</c:v>
                </c:pt>
                <c:pt idx="11">
                  <c:v>Jun 22</c:v>
                </c:pt>
              </c:strCache>
            </c:strRef>
          </c:cat>
          <c:val>
            <c:numRef>
              <c:f>Sheet1!$C$2:$C$13</c:f>
              <c:numCache>
                <c:formatCode>0.0%</c:formatCode>
                <c:ptCount val="12"/>
                <c:pt idx="0">
                  <c:v>-0.309</c:v>
                </c:pt>
                <c:pt idx="1">
                  <c:v>-0.245</c:v>
                </c:pt>
                <c:pt idx="2">
                  <c:v>-0.20499999999999999</c:v>
                </c:pt>
                <c:pt idx="3">
                  <c:v>-0.224</c:v>
                </c:pt>
                <c:pt idx="4">
                  <c:v>-0.26500000000000001</c:v>
                </c:pt>
                <c:pt idx="5">
                  <c:v>-0.27500000000000002</c:v>
                </c:pt>
                <c:pt idx="6">
                  <c:v>-7.3999999999999996E-2</c:v>
                </c:pt>
                <c:pt idx="7">
                  <c:v>-0.09</c:v>
                </c:pt>
                <c:pt idx="8">
                  <c:v>-7.6999999999999999E-2</c:v>
                </c:pt>
                <c:pt idx="9">
                  <c:v>-1.6E-2</c:v>
                </c:pt>
                <c:pt idx="10">
                  <c:v>-2.8000000000000001E-2</c:v>
                </c:pt>
                <c:pt idx="11">
                  <c:v>4.2000000000000003E-2</c:v>
                </c:pt>
              </c:numCache>
            </c:numRef>
          </c:val>
          <c:extLst>
            <c:ext xmlns:c16="http://schemas.microsoft.com/office/drawing/2014/chart" uri="{C3380CC4-5D6E-409C-BE32-E72D297353CC}">
              <c16:uniqueId val="{00000001-0EE6-4AB8-8688-288CA5C4EA36}"/>
            </c:ext>
          </c:extLst>
        </c:ser>
        <c:dLbls>
          <c:showLegendKey val="0"/>
          <c:showVal val="0"/>
          <c:showCatName val="0"/>
          <c:showSerName val="0"/>
          <c:showPercent val="0"/>
          <c:showBubbleSize val="0"/>
        </c:dLbls>
        <c:gapWidth val="219"/>
        <c:axId val="665903536"/>
        <c:axId val="665904848"/>
      </c:barChart>
      <c:catAx>
        <c:axId val="66590353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4848"/>
        <c:crosses val="autoZero"/>
        <c:auto val="1"/>
        <c:lblAlgn val="ctr"/>
        <c:lblOffset val="100"/>
        <c:noMultiLvlLbl val="0"/>
      </c:catAx>
      <c:valAx>
        <c:axId val="665904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65903536"/>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Occupancy Change</c:v>
                </c:pt>
              </c:strCache>
            </c:strRef>
          </c:tx>
          <c:spPr>
            <a:ln w="28575" cap="rnd">
              <a:solidFill>
                <a:schemeClr val="accent1"/>
              </a:solidFill>
              <a:round/>
            </a:ln>
            <a:effectLst/>
          </c:spPr>
          <c:marker>
            <c:symbol val="none"/>
          </c:marker>
          <c:cat>
            <c:numRef>
              <c:f>Sheet1!$A$2:$A$53</c:f>
              <c:numCache>
                <c:formatCode>General</c:formatCode>
                <c:ptCount val="52"/>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numCache>
            </c:numRef>
          </c:cat>
          <c:val>
            <c:numRef>
              <c:f>Sheet1!$B$2:$B$53</c:f>
              <c:numCache>
                <c:formatCode>0.0%</c:formatCode>
                <c:ptCount val="52"/>
                <c:pt idx="0">
                  <c:v>0.29278299207111352</c:v>
                </c:pt>
                <c:pt idx="1">
                  <c:v>0.29985931816346667</c:v>
                </c:pt>
                <c:pt idx="2">
                  <c:v>0.30212883050529044</c:v>
                </c:pt>
                <c:pt idx="3">
                  <c:v>0.30467485997584054</c:v>
                </c:pt>
                <c:pt idx="4">
                  <c:v>0.30353054125292661</c:v>
                </c:pt>
                <c:pt idx="5">
                  <c:v>0.31435003068101741</c:v>
                </c:pt>
                <c:pt idx="6">
                  <c:v>0.31067176749573105</c:v>
                </c:pt>
                <c:pt idx="7">
                  <c:v>0.30784233427627994</c:v>
                </c:pt>
                <c:pt idx="8">
                  <c:v>0.30087636326567657</c:v>
                </c:pt>
                <c:pt idx="9">
                  <c:v>0.29662744727957702</c:v>
                </c:pt>
                <c:pt idx="10">
                  <c:v>0.29635803088786083</c:v>
                </c:pt>
                <c:pt idx="11">
                  <c:v>0.29989257621037657</c:v>
                </c:pt>
                <c:pt idx="12">
                  <c:v>0.30990863474785474</c:v>
                </c:pt>
                <c:pt idx="13">
                  <c:v>0.31229254732283823</c:v>
                </c:pt>
                <c:pt idx="14">
                  <c:v>0.31856119334574184</c:v>
                </c:pt>
                <c:pt idx="15">
                  <c:v>0.32262527137664931</c:v>
                </c:pt>
                <c:pt idx="16">
                  <c:v>0.32019723546788803</c:v>
                </c:pt>
                <c:pt idx="17">
                  <c:v>0.32173812688014936</c:v>
                </c:pt>
                <c:pt idx="18">
                  <c:v>0.32235037831093932</c:v>
                </c:pt>
                <c:pt idx="19">
                  <c:v>0.32730961490033844</c:v>
                </c:pt>
                <c:pt idx="20">
                  <c:v>0.33111923214457128</c:v>
                </c:pt>
                <c:pt idx="21">
                  <c:v>0.33795347842206502</c:v>
                </c:pt>
                <c:pt idx="22">
                  <c:v>0.33468506953984001</c:v>
                </c:pt>
                <c:pt idx="23">
                  <c:v>0.33052152322020567</c:v>
                </c:pt>
                <c:pt idx="24">
                  <c:v>0.31704335174505366</c:v>
                </c:pt>
                <c:pt idx="25">
                  <c:v>0.30604934610815865</c:v>
                </c:pt>
                <c:pt idx="26">
                  <c:v>0.29613108026206086</c:v>
                </c:pt>
                <c:pt idx="27">
                  <c:v>0.28893032451100775</c:v>
                </c:pt>
                <c:pt idx="28">
                  <c:v>0.28646785015437981</c:v>
                </c:pt>
                <c:pt idx="29">
                  <c:v>0.28729499505376688</c:v>
                </c:pt>
                <c:pt idx="30">
                  <c:v>0.28542771096335245</c:v>
                </c:pt>
                <c:pt idx="31">
                  <c:v>0.29588177806855848</c:v>
                </c:pt>
                <c:pt idx="32">
                  <c:v>0.30759617404095063</c:v>
                </c:pt>
                <c:pt idx="33">
                  <c:v>0.32294465930368643</c:v>
                </c:pt>
                <c:pt idx="34">
                  <c:v>0.31904291156116971</c:v>
                </c:pt>
                <c:pt idx="35">
                  <c:v>0.30805155029903564</c:v>
                </c:pt>
                <c:pt idx="36">
                  <c:v>0.29845275591710696</c:v>
                </c:pt>
                <c:pt idx="37">
                  <c:v>0.3049593088897074</c:v>
                </c:pt>
                <c:pt idx="38">
                  <c:v>0.31052087683298468</c:v>
                </c:pt>
                <c:pt idx="39">
                  <c:v>0.34138246091086422</c:v>
                </c:pt>
                <c:pt idx="40">
                  <c:v>0.33454178182772665</c:v>
                </c:pt>
                <c:pt idx="41">
                  <c:v>0.32792654885373201</c:v>
                </c:pt>
                <c:pt idx="42">
                  <c:v>0.3235541948690156</c:v>
                </c:pt>
                <c:pt idx="43">
                  <c:v>0.31710766916479416</c:v>
                </c:pt>
                <c:pt idx="44">
                  <c:v>0.30761520385770963</c:v>
                </c:pt>
                <c:pt idx="45">
                  <c:v>0.30557027847593954</c:v>
                </c:pt>
                <c:pt idx="46">
                  <c:v>0.30676391237623613</c:v>
                </c:pt>
                <c:pt idx="47">
                  <c:v>0.30616241450883175</c:v>
                </c:pt>
                <c:pt idx="48">
                  <c:v>0.30556209604901047</c:v>
                </c:pt>
                <c:pt idx="49">
                  <c:v>0.31252044081052255</c:v>
                </c:pt>
                <c:pt idx="50">
                  <c:v>0.44</c:v>
                </c:pt>
                <c:pt idx="51">
                  <c:v>0.32</c:v>
                </c:pt>
              </c:numCache>
            </c:numRef>
          </c:val>
          <c:smooth val="0"/>
          <c:extLst>
            <c:ext xmlns:c16="http://schemas.microsoft.com/office/drawing/2014/chart" uri="{C3380CC4-5D6E-409C-BE32-E72D297353CC}">
              <c16:uniqueId val="{00000000-ACEE-4F19-AD4D-0887ADC11CE7}"/>
            </c:ext>
          </c:extLst>
        </c:ser>
        <c:dLbls>
          <c:showLegendKey val="0"/>
          <c:showVal val="0"/>
          <c:showCatName val="0"/>
          <c:showSerName val="0"/>
          <c:showPercent val="0"/>
          <c:showBubbleSize val="0"/>
        </c:dLbls>
        <c:smooth val="0"/>
        <c:axId val="396227616"/>
        <c:axId val="396220728"/>
      </c:lineChart>
      <c:catAx>
        <c:axId val="39622761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6220728"/>
        <c:crosses val="autoZero"/>
        <c:auto val="1"/>
        <c:lblAlgn val="ctr"/>
        <c:lblOffset val="100"/>
        <c:noMultiLvlLbl val="0"/>
      </c:catAx>
      <c:valAx>
        <c:axId val="396220728"/>
        <c:scaling>
          <c:orientation val="minMax"/>
          <c:min val="0.2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6227616"/>
        <c:crosses val="autoZero"/>
        <c:crossBetween val="between"/>
        <c:majorUnit val="2.0000000000000004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45112818579193E-2"/>
          <c:y val="5.2099737532808409E-2"/>
          <c:w val="0.95213735810766831"/>
          <c:h val="0.77273439021405033"/>
        </c:manualLayout>
      </c:layout>
      <c:barChart>
        <c:barDir val="col"/>
        <c:grouping val="clustered"/>
        <c:varyColors val="0"/>
        <c:ser>
          <c:idx val="0"/>
          <c:order val="0"/>
          <c:tx>
            <c:strRef>
              <c:f>Sheet1!$B$1</c:f>
              <c:strCache>
                <c:ptCount val="1"/>
                <c:pt idx="0">
                  <c:v>Jun YTD 2022</c:v>
                </c:pt>
              </c:strCache>
            </c:strRef>
          </c:tx>
          <c:spPr>
            <a:solidFill>
              <a:schemeClr val="accent1"/>
            </a:solidFill>
            <a:ln>
              <a:noFill/>
            </a:ln>
            <a:effectLst/>
          </c:spPr>
          <c:invertIfNegative val="0"/>
          <c:dLbls>
            <c:dLbl>
              <c:idx val="7"/>
              <c:layout>
                <c:manualLayout>
                  <c:x val="-2.274342471026617E-3"/>
                  <c:y val="-2.48158231159392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767-4D1E-BEE2-CE21DE60130E}"/>
                </c:ext>
              </c:extLst>
            </c:dLbl>
            <c:dLbl>
              <c:idx val="10"/>
              <c:layout>
                <c:manualLayout>
                  <c:x val="-2.2743424710267002E-3"/>
                  <c:y val="-2.79178010054316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767-4D1E-BEE2-CE21DE60130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All Hotels</c:v>
                </c:pt>
                <c:pt idx="1">
                  <c:v>Full-Service</c:v>
                </c:pt>
                <c:pt idx="2">
                  <c:v>Convention</c:v>
                </c:pt>
                <c:pt idx="3">
                  <c:v>Limited-Service</c:v>
                </c:pt>
                <c:pt idx="4">
                  <c:v>Extended-Stay</c:v>
                </c:pt>
                <c:pt idx="5">
                  <c:v>All-Suite</c:v>
                </c:pt>
                <c:pt idx="6">
                  <c:v>Resorts</c:v>
                </c:pt>
              </c:strCache>
            </c:strRef>
          </c:cat>
          <c:val>
            <c:numRef>
              <c:f>Sheet1!$B$2:$B$8</c:f>
              <c:numCache>
                <c:formatCode>General</c:formatCode>
                <c:ptCount val="7"/>
                <c:pt idx="0">
                  <c:v>0.371</c:v>
                </c:pt>
                <c:pt idx="1">
                  <c:v>0.35</c:v>
                </c:pt>
                <c:pt idx="2">
                  <c:v>0.28399999999999997</c:v>
                </c:pt>
                <c:pt idx="3">
                  <c:v>0.40100000000000002</c:v>
                </c:pt>
                <c:pt idx="4">
                  <c:v>0.44</c:v>
                </c:pt>
                <c:pt idx="5">
                  <c:v>0.36499999999999999</c:v>
                </c:pt>
                <c:pt idx="6">
                  <c:v>0.40200000000000002</c:v>
                </c:pt>
              </c:numCache>
            </c:numRef>
          </c:val>
          <c:extLst>
            <c:ext xmlns:c16="http://schemas.microsoft.com/office/drawing/2014/chart" uri="{C3380CC4-5D6E-409C-BE32-E72D297353CC}">
              <c16:uniqueId val="{00000000-CB6C-41B7-ACE2-F4696241A87B}"/>
            </c:ext>
          </c:extLst>
        </c:ser>
        <c:ser>
          <c:idx val="1"/>
          <c:order val="1"/>
          <c:tx>
            <c:strRef>
              <c:f>Sheet1!$C$1</c:f>
              <c:strCache>
                <c:ptCount val="1"/>
                <c:pt idx="0">
                  <c:v>June YTD 2021</c:v>
                </c:pt>
              </c:strCache>
            </c:strRef>
          </c:tx>
          <c:spPr>
            <a:solidFill>
              <a:schemeClr val="accent2"/>
            </a:solidFill>
            <a:ln>
              <a:noFill/>
            </a:ln>
            <a:effectLst/>
          </c:spPr>
          <c:invertIfNegative val="0"/>
          <c:dLbls>
            <c:dLbl>
              <c:idx val="8"/>
              <c:layout>
                <c:manualLayout>
                  <c:x val="7.9601986485928668E-3"/>
                  <c:y val="-1.59556461126843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94B-4F3F-9ED0-77D7ADC39B6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All Hotels</c:v>
                </c:pt>
                <c:pt idx="1">
                  <c:v>Full-Service</c:v>
                </c:pt>
                <c:pt idx="2">
                  <c:v>Convention</c:v>
                </c:pt>
                <c:pt idx="3">
                  <c:v>Limited-Service</c:v>
                </c:pt>
                <c:pt idx="4">
                  <c:v>Extended-Stay</c:v>
                </c:pt>
                <c:pt idx="5">
                  <c:v>All-Suite</c:v>
                </c:pt>
                <c:pt idx="6">
                  <c:v>Resorts</c:v>
                </c:pt>
              </c:strCache>
            </c:strRef>
          </c:cat>
          <c:val>
            <c:numRef>
              <c:f>Sheet1!$C$2:$C$8</c:f>
              <c:numCache>
                <c:formatCode>General</c:formatCode>
                <c:ptCount val="7"/>
                <c:pt idx="0">
                  <c:v>0.29099999999999998</c:v>
                </c:pt>
                <c:pt idx="1">
                  <c:v>0.248</c:v>
                </c:pt>
                <c:pt idx="2">
                  <c:v>2.1000000000000001E-2</c:v>
                </c:pt>
                <c:pt idx="3">
                  <c:v>0.36399999999999999</c:v>
                </c:pt>
                <c:pt idx="4">
                  <c:v>0.42399999999999999</c:v>
                </c:pt>
                <c:pt idx="5">
                  <c:v>0.31</c:v>
                </c:pt>
                <c:pt idx="6">
                  <c:v>0.314</c:v>
                </c:pt>
              </c:numCache>
            </c:numRef>
          </c:val>
          <c:extLst>
            <c:ext xmlns:c16="http://schemas.microsoft.com/office/drawing/2014/chart" uri="{C3380CC4-5D6E-409C-BE32-E72D297353CC}">
              <c16:uniqueId val="{00000001-394B-4F3F-9ED0-77D7ADC39B64}"/>
            </c:ext>
          </c:extLst>
        </c:ser>
        <c:ser>
          <c:idx val="2"/>
          <c:order val="2"/>
          <c:tx>
            <c:strRef>
              <c:f>Sheet1!$D$1</c:f>
              <c:strCache>
                <c:ptCount val="1"/>
                <c:pt idx="0">
                  <c:v>June YTD 2019</c:v>
                </c:pt>
              </c:strCache>
            </c:strRef>
          </c:tx>
          <c:spPr>
            <a:solidFill>
              <a:schemeClr val="accent3"/>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All Hotels</c:v>
                </c:pt>
                <c:pt idx="1">
                  <c:v>Full-Service</c:v>
                </c:pt>
                <c:pt idx="2">
                  <c:v>Convention</c:v>
                </c:pt>
                <c:pt idx="3">
                  <c:v>Limited-Service</c:v>
                </c:pt>
                <c:pt idx="4">
                  <c:v>Extended-Stay</c:v>
                </c:pt>
                <c:pt idx="5">
                  <c:v>All-Suite</c:v>
                </c:pt>
                <c:pt idx="6">
                  <c:v>Resorts</c:v>
                </c:pt>
              </c:strCache>
            </c:strRef>
          </c:cat>
          <c:val>
            <c:numRef>
              <c:f>Sheet1!$D$2:$D$8</c:f>
              <c:numCache>
                <c:formatCode>General</c:formatCode>
                <c:ptCount val="7"/>
                <c:pt idx="0">
                  <c:v>0.38400000000000001</c:v>
                </c:pt>
                <c:pt idx="1">
                  <c:v>0.37</c:v>
                </c:pt>
                <c:pt idx="2">
                  <c:v>0.3</c:v>
                </c:pt>
                <c:pt idx="3">
                  <c:v>0.42799999999999999</c:v>
                </c:pt>
                <c:pt idx="4">
                  <c:v>0.48899999999999999</c:v>
                </c:pt>
                <c:pt idx="5">
                  <c:v>0.39500000000000002</c:v>
                </c:pt>
                <c:pt idx="6">
                  <c:v>0.38600000000000001</c:v>
                </c:pt>
              </c:numCache>
            </c:numRef>
          </c:val>
          <c:extLst>
            <c:ext xmlns:c16="http://schemas.microsoft.com/office/drawing/2014/chart" uri="{C3380CC4-5D6E-409C-BE32-E72D297353CC}">
              <c16:uniqueId val="{00000001-41DA-4735-8498-CAC5D7F52FBB}"/>
            </c:ext>
          </c:extLst>
        </c:ser>
        <c:dLbls>
          <c:showLegendKey val="0"/>
          <c:showVal val="0"/>
          <c:showCatName val="0"/>
          <c:showSerName val="0"/>
          <c:showPercent val="0"/>
          <c:showBubbleSize val="0"/>
        </c:dLbls>
        <c:gapWidth val="219"/>
        <c:overlap val="-27"/>
        <c:axId val="648761184"/>
        <c:axId val="648763808"/>
      </c:barChart>
      <c:catAx>
        <c:axId val="6487611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3808"/>
        <c:crosses val="autoZero"/>
        <c:auto val="1"/>
        <c:lblAlgn val="ctr"/>
        <c:lblOffset val="100"/>
        <c:noMultiLvlLbl val="0"/>
      </c:catAx>
      <c:valAx>
        <c:axId val="6487638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487611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0.04293</cdr:x>
      <cdr:y>0.45684</cdr:y>
    </cdr:from>
    <cdr:to>
      <cdr:x>0.98834</cdr:x>
      <cdr:y>0.71692</cdr:y>
    </cdr:to>
    <cdr:sp macro="" textlink="">
      <cdr:nvSpPr>
        <cdr:cNvPr id="2" name="Rectangle 1">
          <a:extLst xmlns:a="http://schemas.openxmlformats.org/drawingml/2006/main">
            <a:ext uri="{FF2B5EF4-FFF2-40B4-BE49-F238E27FC236}">
              <a16:creationId xmlns:a16="http://schemas.microsoft.com/office/drawing/2014/main" id="{C54C29F4-66C3-4FDE-8185-F5B503B262CB}"/>
            </a:ext>
          </a:extLst>
        </cdr:cNvPr>
        <cdr:cNvSpPr/>
      </cdr:nvSpPr>
      <cdr:spPr>
        <a:xfrm xmlns:a="http://schemas.openxmlformats.org/drawingml/2006/main">
          <a:off x="479426" y="1873946"/>
          <a:ext cx="10558462" cy="1066800"/>
        </a:xfrm>
        <a:prstGeom xmlns:a="http://schemas.openxmlformats.org/drawingml/2006/main" prst="rect">
          <a:avLst/>
        </a:prstGeom>
        <a:solidFill xmlns:a="http://schemas.openxmlformats.org/drawingml/2006/main">
          <a:schemeClr val="bg2">
            <a:alpha val="44000"/>
          </a:schemeClr>
        </a:solidFill>
        <a:ln xmlns:a="http://schemas.openxmlformats.org/drawingml/2006/main" w="12700">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lIns="45720" tIns="0" rIns="45720" bIns="0" rtlCol="0" anchor="ctr"/>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0.47691</cdr:x>
      <cdr:y>0.0527</cdr:y>
    </cdr:from>
    <cdr:to>
      <cdr:x>0.9443</cdr:x>
      <cdr:y>0.2422</cdr:y>
    </cdr:to>
    <cdr:sp macro="" textlink="">
      <cdr:nvSpPr>
        <cdr:cNvPr id="2" name="TextBox 1">
          <a:extLst xmlns:a="http://schemas.openxmlformats.org/drawingml/2006/main">
            <a:ext uri="{FF2B5EF4-FFF2-40B4-BE49-F238E27FC236}">
              <a16:creationId xmlns:a16="http://schemas.microsoft.com/office/drawing/2014/main" id="{AD5C2584-01D9-4285-8ACA-D93384974EAB}"/>
            </a:ext>
          </a:extLst>
        </cdr:cNvPr>
        <cdr:cNvSpPr txBox="1"/>
      </cdr:nvSpPr>
      <cdr:spPr>
        <a:xfrm xmlns:a="http://schemas.openxmlformats.org/drawingml/2006/main">
          <a:off x="5071532" y="233108"/>
          <a:ext cx="4970282" cy="838200"/>
        </a:xfrm>
        <a:prstGeom xmlns:a="http://schemas.openxmlformats.org/drawingml/2006/main" prst="rect">
          <a:avLst/>
        </a:prstGeom>
        <a:noFill xmlns:a="http://schemas.openxmlformats.org/drawingml/2006/main"/>
      </cdr:spPr>
      <cdr:txBody>
        <a:bodyPr xmlns:a="http://schemas.openxmlformats.org/drawingml/2006/main" wrap="square" lIns="0" tIns="0" rIns="0" bIns="0" rtlCol="0">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u="sng" dirty="0">
              <a:solidFill>
                <a:srgbClr val="AD2A2A"/>
              </a:solidFill>
            </a:rPr>
            <a:t>1971 – 2019 Average Annual Growth Rate</a:t>
          </a:r>
        </a:p>
        <a:p xmlns:a="http://schemas.openxmlformats.org/drawingml/2006/main">
          <a:pPr algn="ctr"/>
          <a:r>
            <a:rPr lang="en-US" sz="1600" dirty="0">
              <a:solidFill>
                <a:srgbClr val="AD2A2A"/>
              </a:solidFill>
            </a:rPr>
            <a:t>Nominal:  5.0%</a:t>
          </a:r>
        </a:p>
        <a:p xmlns:a="http://schemas.openxmlformats.org/drawingml/2006/main">
          <a:pPr algn="ctr"/>
          <a:r>
            <a:rPr lang="en-US" sz="1600" dirty="0">
              <a:solidFill>
                <a:srgbClr val="AD2A2A"/>
              </a:solidFill>
            </a:rPr>
            <a:t>Real:  0.8%    </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A2315A-1C2B-4732-A0BF-4A37C6D596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360C4552-6946-4AD3-91B9-C1469C1BAF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CFD987E-52AD-4AC4-9B8E-6B516CFBBAC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91D475-80AD-4D36-BEB1-9E0CA5625733}" type="slidenum">
              <a:rPr lang="en-US" smtClean="0"/>
              <a:t>‹#›</a:t>
            </a:fld>
            <a:endParaRPr lang="en-US"/>
          </a:p>
        </p:txBody>
      </p:sp>
    </p:spTree>
    <p:extLst>
      <p:ext uri="{BB962C8B-B14F-4D97-AF65-F5344CB8AC3E}">
        <p14:creationId xmlns:p14="http://schemas.microsoft.com/office/powerpoint/2010/main" val="3002124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C5C41C-6714-4709-9DD0-287337DCF44F}" type="datetimeFigureOut">
              <a:rPr lang="en-GB" smtClean="0"/>
              <a:t>21/08/2022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27CBEC-3BA9-408E-897B-DC62741FD035}" type="slidenum">
              <a:rPr lang="en-GB" smtClean="0"/>
              <a:t>‹#›</a:t>
            </a:fld>
            <a:endParaRPr lang="en-GB"/>
          </a:p>
        </p:txBody>
      </p:sp>
    </p:spTree>
    <p:extLst>
      <p:ext uri="{BB962C8B-B14F-4D97-AF65-F5344CB8AC3E}">
        <p14:creationId xmlns:p14="http://schemas.microsoft.com/office/powerpoint/2010/main" val="1810922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ext Cover 1">
    <p:bg>
      <p:bgPr>
        <a:solidFill>
          <a:schemeClr val="accent6"/>
        </a:solidFill>
        <a:effectLst/>
      </p:bgPr>
    </p:bg>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7340F4-9434-47C2-9CB2-6C0ACFBEFAB5}"/>
              </a:ext>
            </a:extLst>
          </p:cNvPr>
          <p:cNvCxnSpPr>
            <a:cxnSpLocks/>
          </p:cNvCxnSpPr>
          <p:nvPr/>
        </p:nvCxnSpPr>
        <p:spPr>
          <a:xfrm>
            <a:off x="3584575" y="571774"/>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5" y="1554448"/>
            <a:ext cx="1328469"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1" kern="1200" spc="-3" dirty="0" err="1" smtClean="0">
                <a:solidFill>
                  <a:srgbClr val="FFFFFF"/>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3581238" y="1451248"/>
            <a:ext cx="7585236" cy="3210125"/>
          </a:xfrm>
        </p:spPr>
        <p:txBody>
          <a:bodyPr/>
          <a:lstStyle>
            <a:lvl1pPr>
              <a:defRPr sz="6600">
                <a:solidFill>
                  <a:schemeClr val="bg1"/>
                </a:solidFill>
              </a:defRPr>
            </a:lvl1pPr>
          </a:lstStyle>
          <a:p>
            <a:r>
              <a:rPr lang="en-US"/>
              <a:t>Click to edit Master title style</a:t>
            </a:r>
            <a:endParaRPr lang="en-US"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3584575" y="4727575"/>
            <a:ext cx="5534025" cy="1250951"/>
          </a:xfrm>
        </p:spPr>
        <p:txBody>
          <a:bodyPr tIns="0">
            <a:noAutofit/>
          </a:bodyPr>
          <a:lstStyle>
            <a:lvl1pPr>
              <a:spcBef>
                <a:spcPts val="0"/>
              </a:spcBef>
              <a:spcAft>
                <a:spcPts val="0"/>
              </a:spcAft>
              <a:defRPr sz="1700">
                <a:solidFill>
                  <a:schemeClr val="bg1"/>
                </a:solidFill>
                <a:latin typeface="+mn-lt"/>
              </a:defRPr>
            </a:lvl1pPr>
            <a:lvl2pPr>
              <a:spcBef>
                <a:spcPts val="0"/>
              </a:spcBef>
              <a:spcAft>
                <a:spcPts val="0"/>
              </a:spcAft>
              <a:defRPr sz="1700">
                <a:solidFill>
                  <a:schemeClr val="bg1"/>
                </a:solidFill>
              </a:defRPr>
            </a:lvl2pPr>
            <a:lvl3pPr>
              <a:defRPr>
                <a:solidFill>
                  <a:schemeClr val="bg1"/>
                </a:solidFill>
              </a:defRPr>
            </a:lvl3pPr>
            <a:lvl4pPr>
              <a:defRPr>
                <a:solidFill>
                  <a:schemeClr val="bg1"/>
                </a:solidFill>
              </a:defRPr>
            </a:lvl4pPr>
            <a:lvl5pPr>
              <a:defRPr sz="1700" b="0">
                <a:solidFill>
                  <a:schemeClr val="bg1"/>
                </a:solidFill>
                <a:latin typeface="+mn-lt"/>
              </a:defRPr>
            </a:lvl5pPr>
          </a:lstStyle>
          <a:p>
            <a:pPr lvl="0"/>
            <a:r>
              <a:rPr lang="en-US"/>
              <a:t>Subheading</a:t>
            </a:r>
          </a:p>
          <a:p>
            <a:pPr lvl="1"/>
            <a:r>
              <a:rPr lang="en-US"/>
              <a:t>Subheading 2</a:t>
            </a:r>
            <a:endParaRPr lang="en-US" dirty="0"/>
          </a:p>
        </p:txBody>
      </p:sp>
      <p:sp>
        <p:nvSpPr>
          <p:cNvPr id="22" name="Rectangle 21">
            <a:extLst>
              <a:ext uri="{FF2B5EF4-FFF2-40B4-BE49-F238E27FC236}">
                <a16:creationId xmlns:a16="http://schemas.microsoft.com/office/drawing/2014/main" id="{51402F92-C298-4C9D-B165-225CA6300EEC}"/>
              </a:ext>
            </a:extLst>
          </p:cNvPr>
          <p:cNvSpPr/>
          <p:nvPr/>
        </p:nvSpPr>
        <p:spPr>
          <a:xfrm>
            <a:off x="0" y="0"/>
            <a:ext cx="3584575" cy="109165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E35D7B5-D90F-42C0-A009-8563EAB2BC7A}"/>
              </a:ext>
            </a:extLst>
          </p:cNvPr>
          <p:cNvSpPr/>
          <p:nvPr/>
        </p:nvSpPr>
        <p:spPr>
          <a:xfrm>
            <a:off x="0" y="0"/>
            <a:ext cx="3584575" cy="109165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BRE Vector Logo">
            <a:extLst>
              <a:ext uri="{FF2B5EF4-FFF2-40B4-BE49-F238E27FC236}">
                <a16:creationId xmlns:a16="http://schemas.microsoft.com/office/drawing/2014/main" id="{F9796778-32CE-488E-AC58-62F8EB4EE904}"/>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bg1"/>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31378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2250" fill="hold"/>
                                        <p:tgtEl>
                                          <p:spTgt spid="25"/>
                                        </p:tgtEl>
                                        <p:attrNameLst>
                                          <p:attrName>ppt_x</p:attrName>
                                        </p:attrNameLst>
                                      </p:cBhvr>
                                      <p:tavLst>
                                        <p:tav tm="0">
                                          <p:val>
                                            <p:strVal val="0-#ppt_w/2"/>
                                          </p:val>
                                        </p:tav>
                                        <p:tav tm="100000">
                                          <p:val>
                                            <p:strVal val="#ppt_x"/>
                                          </p:val>
                                        </p:tav>
                                      </p:tavLst>
                                    </p:anim>
                                    <p:anim calcmode="lin" valueType="num">
                                      <p:cBhvr additive="base">
                                        <p:cTn id="8" dur="225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5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037992"/>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511175" y="2057400"/>
            <a:ext cx="5432425" cy="3886199"/>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5" name="Copyright">
            <a:extLst>
              <a:ext uri="{FF2B5EF4-FFF2-40B4-BE49-F238E27FC236}">
                <a16:creationId xmlns:a16="http://schemas.microsoft.com/office/drawing/2014/main" id="{0C6F1711-7F79-8B43-B9E5-C154356FBAEC}"/>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H2 2022 Hotel Outlook Flash Call</a:t>
            </a:r>
          </a:p>
        </p:txBody>
      </p:sp>
      <p:sp>
        <p:nvSpPr>
          <p:cNvPr id="11" name="Chart Placeholder 2">
            <a:extLst>
              <a:ext uri="{FF2B5EF4-FFF2-40B4-BE49-F238E27FC236}">
                <a16:creationId xmlns:a16="http://schemas.microsoft.com/office/drawing/2014/main" id="{357CF224-9AE0-E34F-8E78-0AF6FC97E3D9}"/>
              </a:ext>
            </a:extLst>
          </p:cNvPr>
          <p:cNvSpPr>
            <a:spLocks noGrp="1"/>
          </p:cNvSpPr>
          <p:nvPr>
            <p:ph type="chart" sz="quarter" idx="14"/>
          </p:nvPr>
        </p:nvSpPr>
        <p:spPr>
          <a:xfrm>
            <a:off x="6248402" y="2057399"/>
            <a:ext cx="5432425" cy="3886199"/>
          </a:xfrm>
        </p:spPr>
        <p:txBody>
          <a:bodyPr/>
          <a:lstStyle/>
          <a:p>
            <a:endParaRPr lang="en-US"/>
          </a:p>
        </p:txBody>
      </p:sp>
    </p:spTree>
    <p:extLst>
      <p:ext uri="{BB962C8B-B14F-4D97-AF65-F5344CB8AC3E}">
        <p14:creationId xmlns:p14="http://schemas.microsoft.com/office/powerpoint/2010/main" val="402048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3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3263900" y="6049185"/>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3276601" y="2057400"/>
            <a:ext cx="8402636" cy="3886199"/>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5" name="Copyright">
            <a:extLst>
              <a:ext uri="{FF2B5EF4-FFF2-40B4-BE49-F238E27FC236}">
                <a16:creationId xmlns:a16="http://schemas.microsoft.com/office/drawing/2014/main" id="{0C6F1711-7F79-8B43-B9E5-C154356FBAEC}"/>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H2 2022 Hotel Outlook Flash Call</a:t>
            </a:r>
          </a:p>
        </p:txBody>
      </p:sp>
      <p:sp>
        <p:nvSpPr>
          <p:cNvPr id="4" name="Text Placeholder 3">
            <a:extLst>
              <a:ext uri="{FF2B5EF4-FFF2-40B4-BE49-F238E27FC236}">
                <a16:creationId xmlns:a16="http://schemas.microsoft.com/office/drawing/2014/main" id="{3F506E4E-8DB6-8148-8A9D-09A245BE1ACF}"/>
              </a:ext>
            </a:extLst>
          </p:cNvPr>
          <p:cNvSpPr>
            <a:spLocks noGrp="1"/>
          </p:cNvSpPr>
          <p:nvPr>
            <p:ph type="body" sz="quarter" idx="14"/>
          </p:nvPr>
        </p:nvSpPr>
        <p:spPr>
          <a:xfrm>
            <a:off x="519113" y="2057400"/>
            <a:ext cx="2528887"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911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6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3263900" y="6049185"/>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3276600" y="1625925"/>
            <a:ext cx="8402636" cy="412100"/>
          </a:xfrm>
        </p:spPr>
        <p:txBody>
          <a:bodyPr tIns="0">
            <a:noAutofit/>
          </a:bodyPr>
          <a:lstStyle>
            <a:lvl1pPr>
              <a:spcAft>
                <a:spcPts val="0"/>
              </a:spcAft>
              <a:defRPr sz="1400" b="1" i="0">
                <a:solidFill>
                  <a:schemeClr val="tx1"/>
                </a:solidFill>
                <a:latin typeface="Calibre Semibold" panose="020B0503030202060203" pitchFamily="34" charset="77"/>
              </a:defRPr>
            </a:lvl1pPr>
            <a:lvl2pPr>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dirty="0"/>
              <a:t>Subheading</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3276601" y="2057400"/>
            <a:ext cx="8402636" cy="3886199"/>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5" name="Copyright">
            <a:extLst>
              <a:ext uri="{FF2B5EF4-FFF2-40B4-BE49-F238E27FC236}">
                <a16:creationId xmlns:a16="http://schemas.microsoft.com/office/drawing/2014/main" id="{0C6F1711-7F79-8B43-B9E5-C154356FBAEC}"/>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H2 2022 Hotel Outlook Flash Call</a:t>
            </a:r>
          </a:p>
        </p:txBody>
      </p:sp>
      <p:sp>
        <p:nvSpPr>
          <p:cNvPr id="4" name="Text Placeholder 3">
            <a:extLst>
              <a:ext uri="{FF2B5EF4-FFF2-40B4-BE49-F238E27FC236}">
                <a16:creationId xmlns:a16="http://schemas.microsoft.com/office/drawing/2014/main" id="{3F506E4E-8DB6-8148-8A9D-09A245BE1ACF}"/>
              </a:ext>
            </a:extLst>
          </p:cNvPr>
          <p:cNvSpPr>
            <a:spLocks noGrp="1"/>
          </p:cNvSpPr>
          <p:nvPr>
            <p:ph type="body" sz="quarter" idx="14"/>
          </p:nvPr>
        </p:nvSpPr>
        <p:spPr>
          <a:xfrm>
            <a:off x="519113" y="2057400"/>
            <a:ext cx="2528887"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281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Agenda 3">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3E8E9-3E6F-4875-89EC-2887A614A793}"/>
              </a:ext>
            </a:extLst>
          </p:cNvPr>
          <p:cNvSpPr>
            <a:spLocks noGrp="1"/>
          </p:cNvSpPr>
          <p:nvPr>
            <p:ph type="title" hasCustomPrompt="1"/>
          </p:nvPr>
        </p:nvSpPr>
        <p:spPr>
          <a:xfrm>
            <a:off x="511176" y="1601788"/>
            <a:ext cx="1947862" cy="1325563"/>
          </a:xfrm>
        </p:spPr>
        <p:txBody>
          <a:bodyPr/>
          <a:lstStyle>
            <a:lvl1pPr>
              <a:defRPr/>
            </a:lvl1pPr>
          </a:lstStyle>
          <a:p>
            <a:r>
              <a:rPr lang="en-US"/>
              <a:t>Agenda</a:t>
            </a:r>
            <a:endParaRPr lang="en-US" dirty="0"/>
          </a:p>
        </p:txBody>
      </p:sp>
      <p:cxnSp>
        <p:nvCxnSpPr>
          <p:cNvPr id="13" name="Straight Connector 12">
            <a:extLst>
              <a:ext uri="{FF2B5EF4-FFF2-40B4-BE49-F238E27FC236}">
                <a16:creationId xmlns:a16="http://schemas.microsoft.com/office/drawing/2014/main" id="{0B9F7272-20C6-418C-8A6C-B6F913708AEE}"/>
              </a:ext>
            </a:extLst>
          </p:cNvPr>
          <p:cNvCxnSpPr>
            <a:cxnSpLocks/>
          </p:cNvCxnSpPr>
          <p:nvPr/>
        </p:nvCxnSpPr>
        <p:spPr>
          <a:xfrm flipH="1">
            <a:off x="2560638" y="1812877"/>
            <a:ext cx="45074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75" name="Agenda Placeholder">
            <a:extLst>
              <a:ext uri="{FF2B5EF4-FFF2-40B4-BE49-F238E27FC236}">
                <a16:creationId xmlns:a16="http://schemas.microsoft.com/office/drawing/2014/main" id="{E08FCD91-4ED5-4472-8502-99710E85E61C}"/>
              </a:ext>
            </a:extLst>
          </p:cNvPr>
          <p:cNvSpPr>
            <a:spLocks noGrp="1"/>
          </p:cNvSpPr>
          <p:nvPr>
            <p:ph type="body" sz="quarter" idx="10" hasCustomPrompt="1"/>
          </p:nvPr>
        </p:nvSpPr>
        <p:spPr>
          <a:xfrm>
            <a:off x="7683500" y="1601788"/>
            <a:ext cx="2950014" cy="4275137"/>
          </a:xfrm>
        </p:spPr>
        <p:txBody>
          <a:bodyPr/>
          <a:lstStyle>
            <a:lvl1pPr marL="342900" indent="-342900">
              <a:lnSpc>
                <a:spcPct val="100000"/>
              </a:lnSpc>
              <a:spcBef>
                <a:spcPts val="0"/>
              </a:spcBef>
              <a:spcAft>
                <a:spcPts val="600"/>
              </a:spcAft>
              <a:buFont typeface="+mj-lt"/>
              <a:buAutoNum type="arabicPlain"/>
              <a:tabLst/>
              <a:defRPr sz="1600">
                <a:solidFill>
                  <a:schemeClr val="tx1"/>
                </a:solidFill>
                <a:latin typeface="+mn-lt"/>
              </a:defRPr>
            </a:lvl1pPr>
            <a:lvl2pPr marL="514350" indent="-171450">
              <a:buFont typeface="Calibre" panose="020B0503030202060203" pitchFamily="34" charset="0"/>
              <a:buChar char="–"/>
              <a:defRPr sz="1200">
                <a:solidFill>
                  <a:schemeClr val="tx1"/>
                </a:solidFill>
                <a:latin typeface="+mn-lt"/>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Agenda item</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10">
            <a:extLst>
              <a:ext uri="{FF2B5EF4-FFF2-40B4-BE49-F238E27FC236}">
                <a16:creationId xmlns:a16="http://schemas.microsoft.com/office/drawing/2014/main" id="{BDB04C03-037A-4942-9253-93DB7247F3BE}"/>
              </a:ext>
            </a:extLst>
          </p:cNvPr>
          <p:cNvSpPr>
            <a:spLocks noGrp="1"/>
          </p:cNvSpPr>
          <p:nvPr>
            <p:ph type="pic" sz="quarter" idx="13"/>
          </p:nvPr>
        </p:nvSpPr>
        <p:spPr>
          <a:xfrm>
            <a:off x="511175" y="2436729"/>
            <a:ext cx="2971800" cy="1973208"/>
          </a:xfrm>
        </p:spPr>
        <p:txBody>
          <a:bodyPr/>
          <a:lstStyle/>
          <a:p>
            <a:r>
              <a:rPr lang="en-US"/>
              <a:t>Click icon to add picture</a:t>
            </a:r>
            <a:endParaRPr lang="en-US" dirty="0"/>
          </a:p>
        </p:txBody>
      </p:sp>
      <p:sp>
        <p:nvSpPr>
          <p:cNvPr id="2" name="TextBox 1">
            <a:extLst>
              <a:ext uri="{FF2B5EF4-FFF2-40B4-BE49-F238E27FC236}">
                <a16:creationId xmlns:a16="http://schemas.microsoft.com/office/drawing/2014/main" id="{7DA123E9-CE1B-5401-BB11-CCB3EFDDB3B2}"/>
              </a:ext>
            </a:extLst>
          </p:cNvPr>
          <p:cNvSpPr txBox="1"/>
          <p:nvPr userDrawn="1"/>
        </p:nvSpPr>
        <p:spPr>
          <a:xfrm>
            <a:off x="11011437" y="6490952"/>
            <a:ext cx="0" cy="0"/>
          </a:xfrm>
          <a:prstGeom prst="rect">
            <a:avLst/>
          </a:prstGeom>
          <a:noFill/>
        </p:spPr>
        <p:txBody>
          <a:bodyPr wrap="none" lIns="0" tIns="0" rIns="0" bIns="0" rtlCol="0">
            <a:noAutofit/>
          </a:bodyPr>
          <a:lstStyle/>
          <a:p>
            <a:pPr algn="l"/>
            <a:endParaRPr lang="en-US" dirty="0"/>
          </a:p>
        </p:txBody>
      </p:sp>
    </p:spTree>
    <p:extLst>
      <p:ext uri="{BB962C8B-B14F-4D97-AF65-F5344CB8AC3E}">
        <p14:creationId xmlns:p14="http://schemas.microsoft.com/office/powerpoint/2010/main" val="418188384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vent Speakers - 3up">
    <p:spTree>
      <p:nvGrpSpPr>
        <p:cNvPr id="1" name=""/>
        <p:cNvGrpSpPr/>
        <p:nvPr/>
      </p:nvGrpSpPr>
      <p:grpSpPr>
        <a:xfrm>
          <a:off x="0" y="0"/>
          <a:ext cx="0" cy="0"/>
          <a:chOff x="0" y="0"/>
          <a:chExt cx="0" cy="0"/>
        </a:xfrm>
      </p:grpSpPr>
      <p:sp>
        <p:nvSpPr>
          <p:cNvPr id="7" name="Notes Placeholder">
            <a:extLst>
              <a:ext uri="{FF2B5EF4-FFF2-40B4-BE49-F238E27FC236}">
                <a16:creationId xmlns:a16="http://schemas.microsoft.com/office/drawing/2014/main" id="{9AC7DFF1-237E-42C0-B070-2C08EDF4EDD2}"/>
              </a:ext>
            </a:extLst>
          </p:cNvPr>
          <p:cNvSpPr>
            <a:spLocks noGrp="1"/>
          </p:cNvSpPr>
          <p:nvPr>
            <p:ph type="body" sz="quarter" idx="11"/>
          </p:nvPr>
        </p:nvSpPr>
        <p:spPr>
          <a:xfrm>
            <a:off x="511176" y="3492063"/>
            <a:ext cx="1947672" cy="2889504"/>
          </a:xfrm>
        </p:spPr>
        <p:txBody>
          <a:bodyPr/>
          <a:lstStyle>
            <a:lvl1pPr>
              <a:spcBef>
                <a:spcPts val="600"/>
              </a:spcBef>
              <a:spcAft>
                <a:spcPts val="0"/>
              </a:spcAft>
              <a:defRPr sz="1050">
                <a:latin typeface="Calibre Semibold" panose="020B0703030202060203" pitchFamily="34" charset="0"/>
              </a:defRPr>
            </a:lvl1pPr>
            <a:lvl2pPr>
              <a:spcBef>
                <a:spcPts val="300"/>
              </a:spcBef>
              <a:spcAft>
                <a:spcPts val="300"/>
              </a:spcAft>
              <a:defRPr sz="1050">
                <a:latin typeface="+mn-lt"/>
              </a:defRPr>
            </a:lvl2pPr>
            <a:lvl3pPr marL="171450" indent="-171450">
              <a:spcBef>
                <a:spcPts val="200"/>
              </a:spcBef>
              <a:spcAft>
                <a:spcPts val="0"/>
              </a:spcAft>
              <a:buFont typeface="Calibre" panose="020B0503030202060203" pitchFamily="34" charset="0"/>
              <a:buChar char="–"/>
              <a:defRPr sz="105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44047B7-C3F4-44CE-8AF6-813AA0A42774}"/>
              </a:ext>
            </a:extLst>
          </p:cNvPr>
          <p:cNvSpPr>
            <a:spLocks noGrp="1"/>
          </p:cNvSpPr>
          <p:nvPr>
            <p:ph type="title"/>
          </p:nvPr>
        </p:nvSpPr>
        <p:spPr/>
        <p:txBody>
          <a:bodyPr/>
          <a:lstStyle/>
          <a:p>
            <a:r>
              <a:rPr lang="en-US"/>
              <a:t>Click to edit Master title style</a:t>
            </a:r>
            <a:endParaRPr lang="en-US" dirty="0"/>
          </a:p>
        </p:txBody>
      </p:sp>
      <p:cxnSp>
        <p:nvCxnSpPr>
          <p:cNvPr id="3" name="Nav Line of Sight">
            <a:extLst>
              <a:ext uri="{FF2B5EF4-FFF2-40B4-BE49-F238E27FC236}">
                <a16:creationId xmlns:a16="http://schemas.microsoft.com/office/drawing/2014/main" id="{D7785200-EEF1-4433-8FC7-132E42A01775}"/>
              </a:ext>
            </a:extLst>
          </p:cNvPr>
          <p:cNvCxnSpPr>
            <a:cxnSpLocks/>
          </p:cNvCxnSpPr>
          <p:nvPr userDrawn="1"/>
        </p:nvCxnSpPr>
        <p:spPr>
          <a:xfrm flipH="1">
            <a:off x="503224" y="1022541"/>
            <a:ext cx="931876" cy="0"/>
          </a:xfrm>
          <a:prstGeom prst="line">
            <a:avLst/>
          </a:prstGeom>
          <a:ln w="25400">
            <a:solidFill>
              <a:srgbClr val="17E891"/>
            </a:solidFill>
          </a:ln>
        </p:spPr>
        <p:style>
          <a:lnRef idx="1">
            <a:schemeClr val="accent1"/>
          </a:lnRef>
          <a:fillRef idx="0">
            <a:schemeClr val="accent1"/>
          </a:fillRef>
          <a:effectRef idx="0">
            <a:schemeClr val="accent1"/>
          </a:effectRef>
          <a:fontRef idx="minor">
            <a:schemeClr val="tx1"/>
          </a:fontRef>
        </p:style>
      </p:cxnSp>
      <p:sp>
        <p:nvSpPr>
          <p:cNvPr id="6" name="Navigation Header Placeholder">
            <a:extLst>
              <a:ext uri="{FF2B5EF4-FFF2-40B4-BE49-F238E27FC236}">
                <a16:creationId xmlns:a16="http://schemas.microsoft.com/office/drawing/2014/main" id="{682DE23F-D9AC-4E0E-B3B4-53687A5F35C9}"/>
              </a:ext>
            </a:extLst>
          </p:cNvPr>
          <p:cNvSpPr>
            <a:spLocks noGrp="1"/>
          </p:cNvSpPr>
          <p:nvPr>
            <p:ph type="body" sz="quarter" idx="10" hasCustomPrompt="1"/>
          </p:nvPr>
        </p:nvSpPr>
        <p:spPr>
          <a:xfrm>
            <a:off x="1536700" y="957804"/>
            <a:ext cx="1938528" cy="182880"/>
          </a:xfrm>
        </p:spPr>
        <p:txBody>
          <a:bodyPr/>
          <a:lstStyle>
            <a:lvl1pPr>
              <a:lnSpc>
                <a:spcPct val="90000"/>
              </a:lnSpc>
              <a:defRPr sz="1050" cap="all" baseline="0">
                <a:latin typeface="Calibre Medium" panose="020B0603030202060203" pitchFamily="34" charset="0"/>
              </a:defRPr>
            </a:lvl1pPr>
            <a:lvl2pPr>
              <a:defRPr sz="1050" cap="all" baseline="0">
                <a:latin typeface="Calibre Medium" panose="020B0603030202060203" pitchFamily="34" charset="0"/>
              </a:defRPr>
            </a:lvl2pPr>
            <a:lvl3pPr>
              <a:defRPr sz="1050" cap="all" baseline="0">
                <a:latin typeface="Calibre Medium" panose="020B0603030202060203" pitchFamily="34" charset="0"/>
              </a:defRPr>
            </a:lvl3pPr>
            <a:lvl4pPr>
              <a:defRPr sz="1050" cap="all" baseline="0">
                <a:latin typeface="Calibre Medium" panose="020B0603030202060203" pitchFamily="34" charset="0"/>
              </a:defRPr>
            </a:lvl4pPr>
            <a:lvl5pPr>
              <a:defRPr sz="1050" cap="all" baseline="0">
                <a:latin typeface="Calibre Medium" panose="020B0603030202060203" pitchFamily="34" charset="0"/>
              </a:defRPr>
            </a:lvl5pPr>
          </a:lstStyle>
          <a:p>
            <a:pPr lvl="0"/>
            <a:r>
              <a:rPr lang="en-US"/>
              <a:t>Navigation Header</a:t>
            </a:r>
            <a:endParaRPr lang="en-US" dirty="0"/>
          </a:p>
        </p:txBody>
      </p:sp>
      <p:sp>
        <p:nvSpPr>
          <p:cNvPr id="5" name="Headshot Placeholder 1">
            <a:extLst>
              <a:ext uri="{FF2B5EF4-FFF2-40B4-BE49-F238E27FC236}">
                <a16:creationId xmlns:a16="http://schemas.microsoft.com/office/drawing/2014/main" id="{D1623E2B-E1E3-403F-AC41-B00361F97368}"/>
              </a:ext>
            </a:extLst>
          </p:cNvPr>
          <p:cNvSpPr>
            <a:spLocks noGrp="1" noChangeAspect="1"/>
          </p:cNvSpPr>
          <p:nvPr>
            <p:ph type="pic" sz="quarter" idx="12" hasCustomPrompt="1"/>
          </p:nvPr>
        </p:nvSpPr>
        <p:spPr>
          <a:xfrm>
            <a:off x="3584575" y="1601788"/>
            <a:ext cx="1714500" cy="1143000"/>
          </a:xfrm>
        </p:spPr>
        <p:txBody>
          <a:bodyPr rIns="0" anchor="ctr" anchorCtr="0"/>
          <a:lstStyle>
            <a:lvl1pPr algn="ctr">
              <a:defRPr sz="1600"/>
            </a:lvl1pPr>
          </a:lstStyle>
          <a:p>
            <a:r>
              <a:rPr lang="en-US"/>
              <a:t>Click here to insert headshot</a:t>
            </a:r>
            <a:endParaRPr lang="en-US" dirty="0"/>
          </a:p>
        </p:txBody>
      </p:sp>
      <p:sp>
        <p:nvSpPr>
          <p:cNvPr id="11" name="Headshot Placeholder 2">
            <a:extLst>
              <a:ext uri="{FF2B5EF4-FFF2-40B4-BE49-F238E27FC236}">
                <a16:creationId xmlns:a16="http://schemas.microsoft.com/office/drawing/2014/main" id="{E8A38C91-468D-43C3-9DDF-3D49BE4EEB64}"/>
              </a:ext>
            </a:extLst>
          </p:cNvPr>
          <p:cNvSpPr>
            <a:spLocks noGrp="1" noChangeAspect="1"/>
          </p:cNvSpPr>
          <p:nvPr>
            <p:ph type="pic" sz="quarter" idx="13" hasCustomPrompt="1"/>
          </p:nvPr>
        </p:nvSpPr>
        <p:spPr>
          <a:xfrm>
            <a:off x="6146800" y="1601788"/>
            <a:ext cx="1714500" cy="1143000"/>
          </a:xfrm>
        </p:spPr>
        <p:txBody>
          <a:bodyPr rIns="0" anchor="ctr" anchorCtr="0"/>
          <a:lstStyle>
            <a:lvl1pPr marL="0" marR="0" indent="0" algn="ctr" defTabSz="914400" eaLnBrk="1" fontAlgn="auto" latinLnBrk="0" hangingPunct="1">
              <a:lnSpc>
                <a:spcPct val="100000"/>
              </a:lnSpc>
              <a:spcBef>
                <a:spcPts val="1200"/>
              </a:spcBef>
              <a:spcAft>
                <a:spcPts val="1200"/>
              </a:spcAft>
              <a:buClrTx/>
              <a:buSzTx/>
              <a:buFontTx/>
              <a:buNone/>
              <a:tabLst/>
              <a:defRPr sz="1600"/>
            </a:lvl1pPr>
          </a:lstStyle>
          <a:p>
            <a:pPr marL="0" marR="0" lvl="0" indent="0" defTabSz="914400" eaLnBrk="1" fontAlgn="auto" latinLnBrk="0" hangingPunct="1">
              <a:lnSpc>
                <a:spcPct val="100000"/>
              </a:lnSpc>
              <a:spcBef>
                <a:spcPts val="1200"/>
              </a:spcBef>
              <a:spcAft>
                <a:spcPts val="1200"/>
              </a:spcAft>
              <a:buClrTx/>
              <a:buSzTx/>
              <a:buFontTx/>
              <a:buNone/>
              <a:tabLst/>
              <a:defRPr/>
            </a:pPr>
            <a:r>
              <a:rPr lang="en-US"/>
              <a:t>Click here to insert headshot</a:t>
            </a:r>
            <a:endParaRPr lang="en-US" dirty="0"/>
          </a:p>
        </p:txBody>
      </p:sp>
      <p:sp>
        <p:nvSpPr>
          <p:cNvPr id="13" name="Headshot Placeholder 3">
            <a:extLst>
              <a:ext uri="{FF2B5EF4-FFF2-40B4-BE49-F238E27FC236}">
                <a16:creationId xmlns:a16="http://schemas.microsoft.com/office/drawing/2014/main" id="{6D74FF19-6316-46B5-9F2F-197A096DAFC9}"/>
              </a:ext>
            </a:extLst>
          </p:cNvPr>
          <p:cNvSpPr>
            <a:spLocks noGrp="1" noChangeAspect="1"/>
          </p:cNvSpPr>
          <p:nvPr>
            <p:ph type="pic" sz="quarter" idx="14" hasCustomPrompt="1"/>
          </p:nvPr>
        </p:nvSpPr>
        <p:spPr>
          <a:xfrm>
            <a:off x="8711023" y="1601788"/>
            <a:ext cx="1714500" cy="1143000"/>
          </a:xfrm>
        </p:spPr>
        <p:txBody>
          <a:bodyPr rIns="0" anchor="ctr" anchorCtr="0"/>
          <a:lstStyle>
            <a:lvl1pPr marL="0" marR="0" indent="0" algn="ctr" defTabSz="914400" eaLnBrk="1" fontAlgn="auto" latinLnBrk="0" hangingPunct="1">
              <a:lnSpc>
                <a:spcPct val="100000"/>
              </a:lnSpc>
              <a:spcBef>
                <a:spcPts val="1200"/>
              </a:spcBef>
              <a:spcAft>
                <a:spcPts val="1200"/>
              </a:spcAft>
              <a:buClrTx/>
              <a:buSzTx/>
              <a:buFontTx/>
              <a:buNone/>
              <a:tabLst/>
              <a:defRPr sz="1600"/>
            </a:lvl1pPr>
          </a:lstStyle>
          <a:p>
            <a:pPr marL="0" marR="0" lvl="0" indent="0" defTabSz="914400" eaLnBrk="1" fontAlgn="auto" latinLnBrk="0" hangingPunct="1">
              <a:lnSpc>
                <a:spcPct val="100000"/>
              </a:lnSpc>
              <a:spcBef>
                <a:spcPts val="1200"/>
              </a:spcBef>
              <a:spcAft>
                <a:spcPts val="1200"/>
              </a:spcAft>
              <a:buClrTx/>
              <a:buSzTx/>
              <a:buFontTx/>
              <a:buNone/>
              <a:tabLst/>
              <a:defRPr/>
            </a:pPr>
            <a:r>
              <a:rPr lang="en-US"/>
              <a:t>Click here to insert headshot</a:t>
            </a:r>
            <a:endParaRPr lang="en-US" dirty="0"/>
          </a:p>
        </p:txBody>
      </p:sp>
      <p:sp>
        <p:nvSpPr>
          <p:cNvPr id="15" name="Speaker Placeholder 1">
            <a:extLst>
              <a:ext uri="{FF2B5EF4-FFF2-40B4-BE49-F238E27FC236}">
                <a16:creationId xmlns:a16="http://schemas.microsoft.com/office/drawing/2014/main" id="{1580652B-9E6F-4260-9DEC-3A38C7F88E83}"/>
              </a:ext>
            </a:extLst>
          </p:cNvPr>
          <p:cNvSpPr>
            <a:spLocks noGrp="1"/>
          </p:cNvSpPr>
          <p:nvPr>
            <p:ph sz="quarter" idx="15" hasCustomPrompt="1"/>
          </p:nvPr>
        </p:nvSpPr>
        <p:spPr>
          <a:xfrm>
            <a:off x="3584575" y="2852738"/>
            <a:ext cx="1947672" cy="1773237"/>
          </a:xfrm>
        </p:spPr>
        <p:txBody>
          <a:bodyPr/>
          <a:lstStyle>
            <a:lvl1pPr>
              <a:spcBef>
                <a:spcPts val="0"/>
              </a:spcBef>
              <a:spcAft>
                <a:spcPts val="0"/>
              </a:spcAft>
              <a:defRPr sz="1600">
                <a:latin typeface="Financier Display Medium" panose="02020603070506060203" pitchFamily="18" charset="0"/>
              </a:defRPr>
            </a:lvl1pPr>
            <a:lvl2pPr>
              <a:spcAft>
                <a:spcPts val="300"/>
              </a:spcAft>
              <a:defRPr sz="1200">
                <a:latin typeface="+mn-lt"/>
              </a:defRPr>
            </a:lvl2pPr>
            <a:lvl3pPr>
              <a:spcBef>
                <a:spcPts val="0"/>
              </a:spcBef>
              <a:spcAft>
                <a:spcPts val="0"/>
              </a:spcAft>
              <a:defRPr sz="1050">
                <a:latin typeface="Calibre Light" panose="020B0303030202060203" pitchFamily="34" charset="0"/>
              </a:defRPr>
            </a:lvl3pPr>
            <a:lvl4pPr>
              <a:defRPr sz="1050"/>
            </a:lvl4pPr>
          </a:lstStyle>
          <a:p>
            <a:pPr lvl="0"/>
            <a:r>
              <a:rPr lang="en-US"/>
              <a:t>FirstnameLast</a:t>
            </a:r>
          </a:p>
          <a:p>
            <a:pPr lvl="1"/>
            <a:r>
              <a:rPr lang="en-US"/>
              <a:t>Title</a:t>
            </a:r>
          </a:p>
          <a:p>
            <a:pPr lvl="2"/>
            <a:r>
              <a:rPr lang="en-US"/>
              <a:t>Contact info</a:t>
            </a:r>
          </a:p>
          <a:p>
            <a:pPr lvl="3"/>
            <a:r>
              <a:rPr lang="en-US"/>
              <a:t>Bio info</a:t>
            </a:r>
            <a:endParaRPr lang="en-US" dirty="0"/>
          </a:p>
        </p:txBody>
      </p:sp>
      <p:sp>
        <p:nvSpPr>
          <p:cNvPr id="17" name="Speaker Placeholder 2">
            <a:extLst>
              <a:ext uri="{FF2B5EF4-FFF2-40B4-BE49-F238E27FC236}">
                <a16:creationId xmlns:a16="http://schemas.microsoft.com/office/drawing/2014/main" id="{827758D5-026F-4A2D-A871-26D5B08A4CBD}"/>
              </a:ext>
            </a:extLst>
          </p:cNvPr>
          <p:cNvSpPr>
            <a:spLocks noGrp="1"/>
          </p:cNvSpPr>
          <p:nvPr>
            <p:ph sz="quarter" idx="16" hasCustomPrompt="1"/>
          </p:nvPr>
        </p:nvSpPr>
        <p:spPr>
          <a:xfrm>
            <a:off x="6146800" y="2852738"/>
            <a:ext cx="1947672" cy="1773237"/>
          </a:xfrm>
        </p:spPr>
        <p:txBody>
          <a:bodyPr/>
          <a:lstStyle>
            <a:lvl1pPr>
              <a:spcBef>
                <a:spcPts val="0"/>
              </a:spcBef>
              <a:spcAft>
                <a:spcPts val="0"/>
              </a:spcAft>
              <a:defRPr sz="1600">
                <a:latin typeface="Financier Display Medium" panose="02020603070506060203" pitchFamily="18" charset="0"/>
              </a:defRPr>
            </a:lvl1pPr>
            <a:lvl2pPr>
              <a:spcAft>
                <a:spcPts val="300"/>
              </a:spcAft>
              <a:defRPr sz="1200">
                <a:latin typeface="+mn-lt"/>
              </a:defRPr>
            </a:lvl2pPr>
            <a:lvl3pPr>
              <a:spcBef>
                <a:spcPts val="0"/>
              </a:spcBef>
              <a:spcAft>
                <a:spcPts val="0"/>
              </a:spcAft>
              <a:defRPr sz="1050">
                <a:latin typeface="Calibre Light" panose="020B0303030202060203" pitchFamily="34" charset="0"/>
              </a:defRPr>
            </a:lvl3pPr>
            <a:lvl4pPr>
              <a:defRPr sz="1050"/>
            </a:lvl4pPr>
          </a:lstStyle>
          <a:p>
            <a:pPr lvl="0"/>
            <a:r>
              <a:rPr lang="en-US"/>
              <a:t>FirstnameLast</a:t>
            </a:r>
          </a:p>
          <a:p>
            <a:pPr lvl="1"/>
            <a:r>
              <a:rPr lang="en-US"/>
              <a:t>Title</a:t>
            </a:r>
          </a:p>
          <a:p>
            <a:pPr lvl="2"/>
            <a:r>
              <a:rPr lang="en-US"/>
              <a:t>Contact info</a:t>
            </a:r>
          </a:p>
          <a:p>
            <a:pPr lvl="3"/>
            <a:r>
              <a:rPr lang="en-US"/>
              <a:t>Bio info</a:t>
            </a:r>
            <a:endParaRPr lang="en-US" dirty="0"/>
          </a:p>
        </p:txBody>
      </p:sp>
      <p:sp>
        <p:nvSpPr>
          <p:cNvPr id="19" name="Speaker Placeholder 3">
            <a:extLst>
              <a:ext uri="{FF2B5EF4-FFF2-40B4-BE49-F238E27FC236}">
                <a16:creationId xmlns:a16="http://schemas.microsoft.com/office/drawing/2014/main" id="{981AFD52-7FA0-454D-A7E7-FF6CFF403186}"/>
              </a:ext>
            </a:extLst>
          </p:cNvPr>
          <p:cNvSpPr>
            <a:spLocks noGrp="1"/>
          </p:cNvSpPr>
          <p:nvPr>
            <p:ph sz="quarter" idx="17" hasCustomPrompt="1"/>
          </p:nvPr>
        </p:nvSpPr>
        <p:spPr>
          <a:xfrm>
            <a:off x="8709025" y="2852738"/>
            <a:ext cx="1947672" cy="1773237"/>
          </a:xfrm>
        </p:spPr>
        <p:txBody>
          <a:bodyPr/>
          <a:lstStyle>
            <a:lvl1pPr>
              <a:spcBef>
                <a:spcPts val="0"/>
              </a:spcBef>
              <a:spcAft>
                <a:spcPts val="0"/>
              </a:spcAft>
              <a:defRPr sz="1600">
                <a:latin typeface="Financier Display Medium" panose="02020603070506060203" pitchFamily="18" charset="0"/>
              </a:defRPr>
            </a:lvl1pPr>
            <a:lvl2pPr>
              <a:spcAft>
                <a:spcPts val="300"/>
              </a:spcAft>
              <a:defRPr sz="1200">
                <a:latin typeface="+mn-lt"/>
              </a:defRPr>
            </a:lvl2pPr>
            <a:lvl3pPr>
              <a:spcBef>
                <a:spcPts val="0"/>
              </a:spcBef>
              <a:spcAft>
                <a:spcPts val="0"/>
              </a:spcAft>
              <a:defRPr sz="1050">
                <a:latin typeface="Calibre Light" panose="020B0303030202060203" pitchFamily="34" charset="0"/>
              </a:defRPr>
            </a:lvl3pPr>
            <a:lvl4pPr>
              <a:defRPr sz="1050"/>
            </a:lvl4pPr>
          </a:lstStyle>
          <a:p>
            <a:pPr lvl="0"/>
            <a:r>
              <a:rPr lang="en-US"/>
              <a:t>FirstnameLast</a:t>
            </a:r>
          </a:p>
          <a:p>
            <a:pPr lvl="1"/>
            <a:r>
              <a:rPr lang="en-US"/>
              <a:t>Title</a:t>
            </a:r>
          </a:p>
          <a:p>
            <a:pPr lvl="2"/>
            <a:r>
              <a:rPr lang="en-US"/>
              <a:t>Contact info</a:t>
            </a:r>
          </a:p>
          <a:p>
            <a:pPr lvl="3"/>
            <a:r>
              <a:rPr lang="en-US"/>
              <a:t>Bio info</a:t>
            </a:r>
            <a:endParaRPr lang="en-US" dirty="0"/>
          </a:p>
        </p:txBody>
      </p:sp>
    </p:spTree>
    <p:extLst>
      <p:ext uri="{BB962C8B-B14F-4D97-AF65-F5344CB8AC3E}">
        <p14:creationId xmlns:p14="http://schemas.microsoft.com/office/powerpoint/2010/main" val="1902142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accent6"/>
        </a:solidFill>
        <a:effectLst/>
      </p:bgPr>
    </p:bg>
    <p:spTree>
      <p:nvGrpSpPr>
        <p:cNvPr id="1" name=""/>
        <p:cNvGrpSpPr/>
        <p:nvPr/>
      </p:nvGrpSpPr>
      <p:grpSpPr>
        <a:xfrm>
          <a:off x="0" y="0"/>
          <a:ext cx="0" cy="0"/>
          <a:chOff x="0" y="0"/>
          <a:chExt cx="0" cy="0"/>
        </a:xfrm>
      </p:grpSpPr>
      <p:cxnSp>
        <p:nvCxnSpPr>
          <p:cNvPr id="27" name="Line of Sight">
            <a:extLst>
              <a:ext uri="{FF2B5EF4-FFF2-40B4-BE49-F238E27FC236}">
                <a16:creationId xmlns:a16="http://schemas.microsoft.com/office/drawing/2014/main" id="{C407EC0E-41E7-4D5B-9055-FD42C50A8DCF}"/>
              </a:ext>
            </a:extLst>
          </p:cNvPr>
          <p:cNvCxnSpPr>
            <a:cxnSpLocks/>
          </p:cNvCxnSpPr>
          <p:nvPr userDrawn="1"/>
        </p:nvCxnSpPr>
        <p:spPr>
          <a:xfrm>
            <a:off x="4290219" y="681037"/>
            <a:ext cx="6172200"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3" name="LoS Cover">
            <a:extLst>
              <a:ext uri="{FF2B5EF4-FFF2-40B4-BE49-F238E27FC236}">
                <a16:creationId xmlns:a16="http://schemas.microsoft.com/office/drawing/2014/main" id="{9CF8EC85-1633-4BD9-8545-28E2955DF1D4}"/>
              </a:ext>
            </a:extLst>
          </p:cNvPr>
          <p:cNvSpPr/>
          <p:nvPr userDrawn="1"/>
        </p:nvSpPr>
        <p:spPr>
          <a:xfrm>
            <a:off x="0" y="0"/>
            <a:ext cx="4290219" cy="1269295"/>
          </a:xfrm>
          <a:prstGeom prst="rect">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6" name="Thank you">
            <a:extLst>
              <a:ext uri="{FF2B5EF4-FFF2-40B4-BE49-F238E27FC236}">
                <a16:creationId xmlns:a16="http://schemas.microsoft.com/office/drawing/2014/main" id="{893A021A-717C-4A14-8688-02243BB5161B}"/>
              </a:ext>
            </a:extLst>
          </p:cNvPr>
          <p:cNvSpPr/>
          <p:nvPr userDrawn="1"/>
        </p:nvSpPr>
        <p:spPr>
          <a:xfrm>
            <a:off x="508635" y="62115"/>
            <a:ext cx="2937022" cy="892552"/>
          </a:xfrm>
          <a:prstGeom prst="rect">
            <a:avLst/>
          </a:prstGeom>
        </p:spPr>
        <p:txBody>
          <a:bodyPr wrap="none" lIns="0" tIns="0" rIns="0" bIns="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6600" b="0" i="0" u="none" strike="noStrike" kern="0" cap="none" spc="0" normalizeH="0" baseline="0" noProof="0">
                <a:ln>
                  <a:noFill/>
                </a:ln>
                <a:solidFill>
                  <a:srgbClr val="FFFFFF"/>
                </a:solidFill>
                <a:effectLst/>
                <a:uLnTx/>
                <a:uFillTx/>
                <a:latin typeface="Financier Display Medium" panose="02020603070506060203" pitchFamily="18" charset="0"/>
                <a:ea typeface="Arial Unicode MS"/>
                <a:cs typeface="Calibre Semibold" panose="020B0703030202060203" pitchFamily="34" charset="0"/>
              </a:rPr>
              <a:t>Thank you</a:t>
            </a:r>
            <a:endParaRPr kumimoji="0" lang="en-US" altLang="en-US" sz="700" b="0" i="0" u="none" strike="noStrike" kern="0" cap="none" spc="0" normalizeH="0" baseline="0" noProof="0" dirty="0">
              <a:ln>
                <a:noFill/>
              </a:ln>
              <a:solidFill>
                <a:srgbClr val="435254"/>
              </a:solidFill>
              <a:effectLst/>
              <a:uLnTx/>
              <a:uFillTx/>
              <a:latin typeface="Calibre Light" panose="020B0303030202060203" pitchFamily="34" charset="0"/>
              <a:ea typeface="+mn-ea"/>
              <a:cs typeface="+mn-cs"/>
            </a:endParaRPr>
          </a:p>
        </p:txBody>
      </p:sp>
      <p:sp>
        <p:nvSpPr>
          <p:cNvPr id="28" name="CBRE Vector Logo">
            <a:extLst>
              <a:ext uri="{FF2B5EF4-FFF2-40B4-BE49-F238E27FC236}">
                <a16:creationId xmlns:a16="http://schemas.microsoft.com/office/drawing/2014/main" id="{9817F25B-C192-4B72-A245-CB7206E0A8A0}"/>
              </a:ext>
            </a:extLst>
          </p:cNvPr>
          <p:cNvSpPr>
            <a:spLocks noChangeAspect="1"/>
          </p:cNvSpPr>
          <p:nvPr userDrawn="1"/>
        </p:nvSpPr>
        <p:spPr>
          <a:xfrm>
            <a:off x="10755020" y="566230"/>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bg1"/>
          </a:solidFill>
          <a:ln w="2617" cap="flat">
            <a:noFill/>
            <a:prstDash val="solid"/>
            <a:miter/>
          </a:ln>
        </p:spPr>
        <p:txBody>
          <a:bodyPr wrap="square" rtlCol="0" anchor="ctr">
            <a:noAutofit/>
          </a:bodyPr>
          <a:lstStyle/>
          <a:p>
            <a:endParaRPr lang="en-US" dirty="0"/>
          </a:p>
        </p:txBody>
      </p:sp>
      <p:sp>
        <p:nvSpPr>
          <p:cNvPr id="17" name="Multiple languages">
            <a:extLst>
              <a:ext uri="{FF2B5EF4-FFF2-40B4-BE49-F238E27FC236}">
                <a16:creationId xmlns:a16="http://schemas.microsoft.com/office/drawing/2014/main" id="{3B14E26C-344D-4D3B-8358-8B98BB4E3322}"/>
              </a:ext>
            </a:extLst>
          </p:cNvPr>
          <p:cNvSpPr txBox="1">
            <a:spLocks/>
          </p:cNvSpPr>
          <p:nvPr userDrawn="1"/>
        </p:nvSpPr>
        <p:spPr>
          <a:xfrm>
            <a:off x="407035" y="1269321"/>
            <a:ext cx="11373804" cy="523875"/>
          </a:xfrm>
          <a:prstGeom prst="rect">
            <a:avLst/>
          </a:prstGeom>
          <a:noFill/>
          <a:ln w="9525" algn="ctr">
            <a:noFill/>
            <a:miter lim="800000"/>
            <a:headEnd/>
            <a:tailEnd/>
          </a:ln>
        </p:spPr>
        <p:txBody>
          <a:bodyPr vert="horz" wrap="square" lIns="0" tIns="0" rIns="0" bIns="0" numCol="1" anchor="t" anchorCtr="0" compatLnSpc="1">
            <a:prstTxWarp prst="textNoShape">
              <a:avLst/>
            </a:prstTxWarp>
            <a:noAutofit/>
          </a:bodyPr>
          <a:lstStyle>
            <a:lvl1pPr algn="l" defTabSz="914400" rtl="0" eaLnBrk="1" latinLnBrk="0" hangingPunct="1">
              <a:spcBef>
                <a:spcPct val="0"/>
              </a:spcBef>
              <a:buNone/>
              <a:defRPr kumimoji="0" lang="en-US" sz="2600" b="0" i="0" u="none" strike="noStrike" kern="0" cap="none" spc="0" normalizeH="0" baseline="0" noProof="0" dirty="0">
                <a:ln>
                  <a:noFill/>
                </a:ln>
                <a:solidFill>
                  <a:srgbClr val="006A4D"/>
                </a:solidFill>
                <a:effectLst/>
                <a:uLnTx/>
                <a:uFillTx/>
                <a:latin typeface="+mj-lt"/>
                <a:ea typeface="+mj-ea"/>
                <a:cs typeface="+mj-cs"/>
              </a:defRPr>
            </a:lvl1pPr>
          </a:lstStyle>
          <a:p>
            <a:pPr marL="0" marR="0" lvl="0" indent="0" algn="ctr" defTabSz="914620" rtl="0" eaLnBrk="1" fontAlgn="auto" latinLnBrk="0" hangingPunct="1">
              <a:lnSpc>
                <a:spcPct val="250000"/>
              </a:lnSpc>
              <a:spcBef>
                <a:spcPts val="0"/>
              </a:spcBef>
              <a:spcAft>
                <a:spcPts val="0"/>
              </a:spcAft>
              <a:buClrTx/>
              <a:buSzTx/>
              <a:buFontTx/>
              <a:buNone/>
              <a:tabLst/>
              <a:defRPr/>
            </a:pPr>
            <a:r>
              <a:rPr kumimoji="0" lang="en-US" sz="1200" b="0" i="0" u="none" strike="noStrike" kern="1200" cap="none" spc="0" normalizeH="0" baseline="0" noProof="0">
                <a:ln>
                  <a:noFill/>
                </a:ln>
                <a:solidFill>
                  <a:srgbClr val="CAD1D3"/>
                </a:solidFill>
                <a:effectLst/>
                <a:uLnTx/>
                <a:uFillTx/>
                <a:latin typeface="Calibre"/>
                <a:ea typeface="+mn-ea"/>
                <a:cs typeface="+mn-cs"/>
              </a:rPr>
              <a:t>Gracias   ধন্যবাদ   </a:t>
            </a:r>
            <a:r>
              <a:rPr kumimoji="0" lang="en-US" altLang="ja-JP" sz="1200" b="0" i="0" u="none" strike="noStrike" kern="1200" cap="none" spc="0" normalizeH="0" baseline="0" noProof="0">
                <a:ln>
                  <a:noFill/>
                </a:ln>
                <a:solidFill>
                  <a:srgbClr val="CAD1D3"/>
                </a:solidFill>
                <a:effectLst/>
                <a:uLnTx/>
                <a:uFillTx/>
                <a:latin typeface="Calibre"/>
                <a:ea typeface="+mn-ea"/>
                <a:cs typeface="+mn-cs"/>
              </a:rPr>
              <a:t>Salamat </a:t>
            </a:r>
            <a:r>
              <a:rPr kumimoji="0" lang="en-US" sz="1200" b="0" i="0" u="none" strike="noStrike" kern="1200" cap="none" spc="0" normalizeH="0" baseline="0" noProof="0">
                <a:ln>
                  <a:noFill/>
                </a:ln>
                <a:solidFill>
                  <a:srgbClr val="CAD1D3"/>
                </a:solidFill>
                <a:effectLst/>
                <a:uLnTx/>
                <a:uFillTx/>
                <a:latin typeface="Calibre"/>
                <a:ea typeface="+mn-ea"/>
                <a:cs typeface="+mn-cs"/>
              </a:rPr>
              <a:t>  धन्यवाद   </a:t>
            </a:r>
            <a:r>
              <a:rPr kumimoji="0" lang="en-US" altLang="ja-JP" sz="1200" b="0" i="0" u="none" strike="noStrike" kern="1200" cap="none" spc="0" normalizeH="0" baseline="0" noProof="0">
                <a:ln>
                  <a:noFill/>
                </a:ln>
                <a:solidFill>
                  <a:srgbClr val="CAD1D3"/>
                </a:solidFill>
                <a:effectLst/>
                <a:uLnTx/>
                <a:uFillTx/>
                <a:latin typeface="Calibre"/>
                <a:ea typeface="+mn-ea"/>
                <a:cs typeface="+mn-cs"/>
              </a:rPr>
              <a:t>Obrigado</a:t>
            </a:r>
            <a:r>
              <a:rPr kumimoji="0" lang="en-US" sz="1200" b="0" i="0" u="none" strike="noStrike" kern="1200" cap="none" spc="0" normalizeH="0" baseline="0" noProof="0">
                <a:ln>
                  <a:noFill/>
                </a:ln>
                <a:solidFill>
                  <a:srgbClr val="CAD1D3"/>
                </a:solidFill>
                <a:effectLst/>
                <a:uLnTx/>
                <a:uFillTx/>
                <a:latin typeface="Calibre"/>
                <a:ea typeface="+mn-ea"/>
                <a:cs typeface="+mn-cs"/>
              </a:rPr>
              <a:t>   </a:t>
            </a:r>
            <a:r>
              <a:rPr kumimoji="0" lang="ja-JP" altLang="en-US" sz="1200" b="0" i="0" u="none" strike="noStrike" kern="1200" cap="none" spc="0" normalizeH="0" baseline="0" noProof="0">
                <a:ln>
                  <a:noFill/>
                </a:ln>
                <a:solidFill>
                  <a:srgbClr val="CAD1D3"/>
                </a:solidFill>
                <a:effectLst/>
                <a:uLnTx/>
                <a:uFillTx/>
                <a:latin typeface="Calibre"/>
                <a:ea typeface="+mn-ea"/>
                <a:cs typeface="+mn-cs"/>
              </a:rPr>
              <a:t>謝謝</a:t>
            </a:r>
            <a:r>
              <a:rPr kumimoji="0" lang="en-US" sz="1200" b="0" i="0" u="none" strike="noStrike" kern="1200" cap="none" spc="0" normalizeH="0" baseline="0" noProof="0">
                <a:ln>
                  <a:noFill/>
                </a:ln>
                <a:solidFill>
                  <a:srgbClr val="CAD1D3"/>
                </a:solidFill>
                <a:effectLst/>
                <a:uLnTx/>
                <a:uFillTx/>
                <a:latin typeface="Calibre"/>
                <a:ea typeface="+mn-ea"/>
                <a:cs typeface="+mn-cs"/>
              </a:rPr>
              <a:t>   </a:t>
            </a:r>
            <a:r>
              <a:rPr kumimoji="0" lang="en-US" altLang="ja-JP" sz="1200" b="0" i="0" u="none" strike="noStrike" kern="1200" cap="none" spc="0" normalizeH="0" baseline="0" noProof="0">
                <a:ln>
                  <a:noFill/>
                </a:ln>
                <a:solidFill>
                  <a:srgbClr val="CAD1D3"/>
                </a:solidFill>
                <a:effectLst/>
                <a:uLnTx/>
                <a:uFillTx/>
                <a:latin typeface="Calibre"/>
                <a:ea typeface="+mn-ea"/>
                <a:cs typeface="+mn-cs"/>
              </a:rPr>
              <a:t>Спасибо </a:t>
            </a:r>
            <a:r>
              <a:rPr kumimoji="0" lang="en-US" sz="1200" b="0" i="0" u="none" strike="noStrike" kern="1200" cap="none" spc="0" normalizeH="0" baseline="0" noProof="0">
                <a:ln>
                  <a:noFill/>
                </a:ln>
                <a:solidFill>
                  <a:srgbClr val="CAD1D3"/>
                </a:solidFill>
                <a:effectLst/>
                <a:uLnTx/>
                <a:uFillTx/>
                <a:latin typeface="Calibre"/>
                <a:ea typeface="+mn-ea"/>
                <a:cs typeface="+mn-cs"/>
              </a:rPr>
              <a:t>  </a:t>
            </a:r>
            <a:r>
              <a:rPr kumimoji="0" lang="ko-KR" altLang="en-US" sz="1000" b="1" i="0" u="none" strike="noStrike" kern="1200" cap="none" spc="0" normalizeH="0" baseline="0" noProof="0">
                <a:ln>
                  <a:noFill/>
                </a:ln>
                <a:solidFill>
                  <a:srgbClr val="CAD1D3"/>
                </a:solidFill>
                <a:effectLst/>
                <a:uLnTx/>
                <a:uFillTx/>
                <a:latin typeface="Calibre"/>
                <a:ea typeface="+mn-ea"/>
                <a:cs typeface="+mn-cs"/>
              </a:rPr>
              <a:t>감사합니다</a:t>
            </a:r>
            <a:r>
              <a:rPr kumimoji="0" lang="en-US" sz="1000" b="0" i="0" u="none" strike="noStrike" kern="1200" cap="none" spc="0" normalizeH="0" baseline="0" noProof="0">
                <a:ln>
                  <a:noFill/>
                </a:ln>
                <a:solidFill>
                  <a:srgbClr val="CAD1D3"/>
                </a:solidFill>
                <a:effectLst/>
                <a:uLnTx/>
                <a:uFillTx/>
                <a:latin typeface="Calibre"/>
                <a:ea typeface="+mn-ea"/>
                <a:cs typeface="+mn-cs"/>
              </a:rPr>
              <a:t>   </a:t>
            </a:r>
            <a:r>
              <a:rPr kumimoji="0" lang="en-US" sz="1200" b="0" i="0" u="none" strike="noStrike" kern="1200" cap="none" spc="0" normalizeH="0" baseline="0" noProof="0">
                <a:ln>
                  <a:noFill/>
                </a:ln>
                <a:solidFill>
                  <a:srgbClr val="CAD1D3"/>
                </a:solidFill>
                <a:effectLst/>
                <a:uLnTx/>
                <a:uFillTx/>
                <a:latin typeface="Calibre"/>
                <a:ea typeface="+mn-ea"/>
                <a:cs typeface="+mn-cs"/>
              </a:rPr>
              <a:t>Merci</a:t>
            </a:r>
            <a:r>
              <a:rPr kumimoji="0" lang="en-US" sz="1200" b="0" i="0" u="none" strike="noStrike" kern="1200" cap="none" spc="0" normalizeH="0" baseline="0" noProof="0">
                <a:ln>
                  <a:noFill/>
                </a:ln>
                <a:solidFill>
                  <a:srgbClr val="CAD1D3"/>
                </a:solidFill>
                <a:effectLst/>
                <a:uLnTx/>
                <a:uFillTx/>
                <a:latin typeface="+mj-lt"/>
                <a:ea typeface="+mn-ea"/>
                <a:cs typeface="+mn-cs"/>
              </a:rPr>
              <a:t>  </a:t>
            </a:r>
            <a:r>
              <a:rPr kumimoji="0" lang="en-US" sz="1200" b="0" i="0" u="none" strike="noStrike" kern="0" cap="none" spc="0" normalizeH="0" baseline="0" noProof="0">
                <a:ln>
                  <a:noFill/>
                </a:ln>
                <a:solidFill>
                  <a:srgbClr val="CAD1D3"/>
                </a:solidFill>
                <a:effectLst/>
                <a:uLnTx/>
                <a:uFillTx/>
                <a:latin typeface="Calibre"/>
                <a:ea typeface="+mn-ea"/>
                <a:cs typeface="+mn-cs"/>
              </a:rPr>
              <a:t>תודה</a:t>
            </a:r>
            <a:r>
              <a:rPr kumimoji="0" lang="en-US" sz="200" b="0" i="0" u="none" strike="noStrike" kern="0" cap="none" spc="0" normalizeH="0" baseline="0" noProof="0">
                <a:ln>
                  <a:noFill/>
                </a:ln>
                <a:solidFill>
                  <a:srgbClr val="CAD1D3"/>
                </a:solidFill>
                <a:effectLst/>
                <a:uLnTx/>
                <a:uFillTx/>
                <a:latin typeface="Calibre"/>
                <a:ea typeface="+mn-ea"/>
                <a:cs typeface="+mn-cs"/>
              </a:rPr>
              <a:t>.</a:t>
            </a:r>
            <a:r>
              <a:rPr kumimoji="0" lang="en-US" sz="1200" b="0" i="0" u="none" strike="noStrike" kern="1200" cap="none" spc="0" normalizeH="0" baseline="0" noProof="0">
                <a:ln>
                  <a:noFill/>
                </a:ln>
                <a:solidFill>
                  <a:srgbClr val="CAD1D3"/>
                </a:solidFill>
                <a:effectLst/>
                <a:uLnTx/>
                <a:uFillTx/>
                <a:latin typeface="Calibre"/>
                <a:ea typeface="+mn-ea"/>
                <a:cs typeface="+mn-cs"/>
              </a:rPr>
              <a:t>شکریہ</a:t>
            </a:r>
            <a:r>
              <a:rPr kumimoji="0" lang="en-US" sz="1200" b="0" i="0" u="none" strike="noStrike" kern="1200" cap="none" spc="0" normalizeH="0" baseline="0" noProof="0">
                <a:ln>
                  <a:noFill/>
                </a:ln>
                <a:solidFill>
                  <a:srgbClr val="CAD1D3"/>
                </a:solidFill>
                <a:effectLst/>
                <a:uLnTx/>
                <a:uFillTx/>
                <a:latin typeface="+mj-lt"/>
                <a:ea typeface="+mn-ea"/>
                <a:cs typeface="+mn-cs"/>
              </a:rPr>
              <a:t> </a:t>
            </a:r>
            <a:r>
              <a:rPr kumimoji="0" lang="en-US" sz="1200" b="0" i="0" u="none" strike="noStrike" kern="1200" cap="none" spc="0" normalizeH="0" baseline="0" noProof="0">
                <a:ln>
                  <a:noFill/>
                </a:ln>
                <a:solidFill>
                  <a:srgbClr val="CAD1D3"/>
                </a:solidFill>
                <a:effectLst/>
                <a:uLnTx/>
                <a:uFillTx/>
                <a:latin typeface="+mj-lt"/>
                <a:ea typeface="+mj-ea"/>
                <a:cs typeface="+mj-cs"/>
              </a:rPr>
              <a:t> </a:t>
            </a:r>
            <a:r>
              <a:rPr kumimoji="0" lang="en-US" sz="1200" b="0" i="0" u="none" strike="noStrike" kern="1200" cap="none" spc="0" normalizeH="0" baseline="0" noProof="0">
                <a:ln>
                  <a:noFill/>
                </a:ln>
                <a:solidFill>
                  <a:srgbClr val="CAD1D3"/>
                </a:solidFill>
                <a:effectLst/>
                <a:uLnTx/>
                <a:uFillTx/>
                <a:latin typeface="Calibre"/>
                <a:ea typeface="+mn-ea"/>
                <a:cs typeface="+mn-cs"/>
              </a:rPr>
              <a:t> </a:t>
            </a:r>
            <a:r>
              <a:rPr kumimoji="0" lang="en-US" sz="1200" b="0" i="0" u="none" strike="noStrike" kern="1200" cap="none" spc="0" normalizeH="0" baseline="0" noProof="0">
                <a:ln>
                  <a:noFill/>
                </a:ln>
                <a:solidFill>
                  <a:srgbClr val="003F2D"/>
                </a:solidFill>
                <a:effectLst/>
                <a:uLnTx/>
                <a:uFillTx/>
                <a:latin typeface="Calibre"/>
                <a:ea typeface="+mn-ea"/>
                <a:cs typeface="+mn-cs"/>
              </a:rPr>
              <a:t>.</a:t>
            </a:r>
            <a:r>
              <a:rPr kumimoji="0" lang="en-US" sz="1200" b="0" i="0" u="none" strike="noStrike" kern="1200" cap="none" spc="0" normalizeH="0" baseline="0" noProof="0">
                <a:ln>
                  <a:noFill/>
                </a:ln>
                <a:solidFill>
                  <a:srgbClr val="CAD1D3"/>
                </a:solidFill>
                <a:effectLst/>
                <a:uLnTx/>
                <a:uFillTx/>
                <a:latin typeface="Calibre"/>
                <a:ea typeface="+mn-ea"/>
                <a:cs typeface="+mn-cs"/>
              </a:rPr>
              <a:t>  Danke   </a:t>
            </a:r>
            <a:r>
              <a:rPr kumimoji="0" lang="ja-JP" altLang="en-US" sz="1000" b="0" i="0" u="none" strike="noStrike" kern="1200" cap="none" spc="-350" normalizeH="0" baseline="0" noProof="0">
                <a:ln>
                  <a:noFill/>
                </a:ln>
                <a:solidFill>
                  <a:srgbClr val="CAD1D3"/>
                </a:solidFill>
                <a:effectLst/>
                <a:uLnTx/>
                <a:uFillTx/>
                <a:latin typeface="Calibre"/>
                <a:ea typeface="+mn-ea"/>
                <a:cs typeface="+mn-cs"/>
              </a:rPr>
              <a:t>ありがとう</a:t>
            </a:r>
            <a:r>
              <a:rPr kumimoji="0" lang="en-US" sz="1000" b="0" i="0" u="none" strike="noStrike" kern="1200" cap="none" spc="0" normalizeH="0" baseline="0" noProof="0">
                <a:ln>
                  <a:noFill/>
                </a:ln>
                <a:solidFill>
                  <a:srgbClr val="CAD1D3"/>
                </a:solidFill>
                <a:effectLst/>
                <a:uLnTx/>
                <a:uFillTx/>
                <a:latin typeface="Calibre"/>
                <a:ea typeface="+mn-ea"/>
                <a:cs typeface="+mn-cs"/>
              </a:rPr>
              <a:t>   </a:t>
            </a:r>
            <a:r>
              <a:rPr kumimoji="0" lang="en-US" sz="1200" b="0" i="0" u="none" strike="noStrike" kern="1200" cap="none" spc="0" normalizeH="0" baseline="0" noProof="0">
                <a:ln>
                  <a:noFill/>
                </a:ln>
                <a:solidFill>
                  <a:srgbClr val="CAD1D3"/>
                </a:solidFill>
                <a:effectLst/>
                <a:uLnTx/>
                <a:uFillTx/>
                <a:latin typeface="Calibre"/>
                <a:ea typeface="+mn-ea"/>
                <a:cs typeface="+mn-cs"/>
              </a:rPr>
              <a:t>Terima Kasih  </a:t>
            </a:r>
            <a:r>
              <a:rPr kumimoji="0" lang="en-US" altLang="ja-JP" sz="1200" b="0" i="0" u="none" strike="noStrike" kern="1200" cap="none" spc="0" normalizeH="0" baseline="0" noProof="0">
                <a:ln>
                  <a:noFill/>
                </a:ln>
                <a:solidFill>
                  <a:srgbClr val="CAD1D3"/>
                </a:solidFill>
                <a:effectLst/>
                <a:uLnTx/>
                <a:uFillTx/>
                <a:latin typeface="Calibre"/>
                <a:ea typeface="+mn-ea"/>
                <a:cs typeface="+mn-cs"/>
              </a:rPr>
              <a:t>شكرا</a:t>
            </a:r>
            <a:endParaRPr kumimoji="0" lang="en-US" sz="1200" b="0" i="0" u="none" strike="noStrike" kern="1200" cap="none" spc="0" normalizeH="0" baseline="0" noProof="0" dirty="0">
              <a:ln>
                <a:noFill/>
              </a:ln>
              <a:solidFill>
                <a:srgbClr val="CAD1D3"/>
              </a:solidFill>
              <a:effectLst/>
              <a:uLnTx/>
              <a:uFillTx/>
              <a:latin typeface="Calibre"/>
              <a:ea typeface="+mn-ea"/>
              <a:cs typeface="+mn-cs"/>
            </a:endParaRPr>
          </a:p>
        </p:txBody>
      </p:sp>
      <p:sp>
        <p:nvSpPr>
          <p:cNvPr id="40" name="Mailing Placeholder 1">
            <a:extLst>
              <a:ext uri="{FF2B5EF4-FFF2-40B4-BE49-F238E27FC236}">
                <a16:creationId xmlns:a16="http://schemas.microsoft.com/office/drawing/2014/main" id="{EBB0830B-2703-4CC7-A57D-9B4164702B5F}"/>
              </a:ext>
            </a:extLst>
          </p:cNvPr>
          <p:cNvSpPr>
            <a:spLocks noGrp="1"/>
          </p:cNvSpPr>
          <p:nvPr>
            <p:ph sz="quarter" idx="62" hasCustomPrompt="1"/>
          </p:nvPr>
        </p:nvSpPr>
        <p:spPr>
          <a:xfrm>
            <a:off x="508635" y="4993178"/>
            <a:ext cx="11168062" cy="258271"/>
          </a:xfrm>
        </p:spPr>
        <p:txBody>
          <a:bodyPr rIns="0" anchor="b" anchorCtr="0"/>
          <a:lstStyle>
            <a:lvl1pPr>
              <a:spcBef>
                <a:spcPts val="0"/>
              </a:spcBef>
              <a:spcAft>
                <a:spcPts val="900"/>
              </a:spcAft>
              <a:defRPr sz="1000">
                <a:solidFill>
                  <a:schemeClr val="bg1"/>
                </a:solidFill>
                <a:latin typeface="+mn-lt"/>
              </a:defRPr>
            </a:lvl1pPr>
            <a:lvl2pPr>
              <a:spcBef>
                <a:spcPts val="100"/>
              </a:spcBef>
              <a:spcAft>
                <a:spcPts val="100"/>
              </a:spcAft>
              <a:defRPr sz="12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Mailing address</a:t>
            </a:r>
            <a:endParaRPr lang="en-US" dirty="0"/>
          </a:p>
        </p:txBody>
      </p:sp>
      <p:sp>
        <p:nvSpPr>
          <p:cNvPr id="39" name="Contact Placeholder 6">
            <a:extLst>
              <a:ext uri="{FF2B5EF4-FFF2-40B4-BE49-F238E27FC236}">
                <a16:creationId xmlns:a16="http://schemas.microsoft.com/office/drawing/2014/main" id="{C040B7CF-3C08-46AD-95B1-D6C60D63B7FA}"/>
              </a:ext>
            </a:extLst>
          </p:cNvPr>
          <p:cNvSpPr>
            <a:spLocks noGrp="1"/>
          </p:cNvSpPr>
          <p:nvPr>
            <p:ph sz="quarter" idx="61" hasCustomPrompt="1"/>
          </p:nvPr>
        </p:nvSpPr>
        <p:spPr>
          <a:xfrm>
            <a:off x="10232072"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38" name="Contact Placeholder 5">
            <a:extLst>
              <a:ext uri="{FF2B5EF4-FFF2-40B4-BE49-F238E27FC236}">
                <a16:creationId xmlns:a16="http://schemas.microsoft.com/office/drawing/2014/main" id="{A3545314-5741-4456-8F62-05AB8BF1AF5E}"/>
              </a:ext>
            </a:extLst>
          </p:cNvPr>
          <p:cNvSpPr>
            <a:spLocks noGrp="1"/>
          </p:cNvSpPr>
          <p:nvPr>
            <p:ph sz="quarter" idx="60" hasCustomPrompt="1"/>
          </p:nvPr>
        </p:nvSpPr>
        <p:spPr>
          <a:xfrm>
            <a:off x="8287383"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37" name="Contact Placeholder 4">
            <a:extLst>
              <a:ext uri="{FF2B5EF4-FFF2-40B4-BE49-F238E27FC236}">
                <a16:creationId xmlns:a16="http://schemas.microsoft.com/office/drawing/2014/main" id="{F55C5D1C-8953-4158-8D8E-9845958DB239}"/>
              </a:ext>
            </a:extLst>
          </p:cNvPr>
          <p:cNvSpPr>
            <a:spLocks noGrp="1"/>
          </p:cNvSpPr>
          <p:nvPr>
            <p:ph sz="quarter" idx="59" hasCustomPrompt="1"/>
          </p:nvPr>
        </p:nvSpPr>
        <p:spPr>
          <a:xfrm>
            <a:off x="6342696"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36" name="Contact Placeholder 3">
            <a:extLst>
              <a:ext uri="{FF2B5EF4-FFF2-40B4-BE49-F238E27FC236}">
                <a16:creationId xmlns:a16="http://schemas.microsoft.com/office/drawing/2014/main" id="{DF6CDF24-5470-4D40-9D03-854502243CFF}"/>
              </a:ext>
            </a:extLst>
          </p:cNvPr>
          <p:cNvSpPr>
            <a:spLocks noGrp="1"/>
          </p:cNvSpPr>
          <p:nvPr>
            <p:ph sz="quarter" idx="58" hasCustomPrompt="1"/>
          </p:nvPr>
        </p:nvSpPr>
        <p:spPr>
          <a:xfrm>
            <a:off x="4398009"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35" name="Contact Placeholder 2">
            <a:extLst>
              <a:ext uri="{FF2B5EF4-FFF2-40B4-BE49-F238E27FC236}">
                <a16:creationId xmlns:a16="http://schemas.microsoft.com/office/drawing/2014/main" id="{8E33D06A-D9FE-4408-8330-495873669A61}"/>
              </a:ext>
            </a:extLst>
          </p:cNvPr>
          <p:cNvSpPr>
            <a:spLocks noGrp="1"/>
          </p:cNvSpPr>
          <p:nvPr>
            <p:ph sz="quarter" idx="57" hasCustomPrompt="1"/>
          </p:nvPr>
        </p:nvSpPr>
        <p:spPr>
          <a:xfrm>
            <a:off x="2453322"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25" name="Contact Placeholder 1">
            <a:extLst>
              <a:ext uri="{FF2B5EF4-FFF2-40B4-BE49-F238E27FC236}">
                <a16:creationId xmlns:a16="http://schemas.microsoft.com/office/drawing/2014/main" id="{0C191A23-4DE5-4405-99C3-7A699AFE2FD7}"/>
              </a:ext>
            </a:extLst>
          </p:cNvPr>
          <p:cNvSpPr>
            <a:spLocks noGrp="1"/>
          </p:cNvSpPr>
          <p:nvPr>
            <p:ph sz="quarter" idx="56" hasCustomPrompt="1"/>
          </p:nvPr>
        </p:nvSpPr>
        <p:spPr>
          <a:xfrm>
            <a:off x="508635" y="3478214"/>
            <a:ext cx="1447165" cy="1249362"/>
          </a:xfrm>
        </p:spPr>
        <p:txBody>
          <a:bodyPr rIns="0"/>
          <a:lstStyle>
            <a:lvl1pPr>
              <a:spcBef>
                <a:spcPts val="0"/>
              </a:spcBef>
              <a:spcAft>
                <a:spcPts val="900"/>
              </a:spcAft>
              <a:defRPr sz="1200">
                <a:solidFill>
                  <a:schemeClr val="bg1"/>
                </a:solidFill>
                <a:latin typeface="Calibre Semibold" panose="020B0703030202060203" pitchFamily="34" charset="0"/>
              </a:defRPr>
            </a:lvl1pPr>
            <a:lvl2pPr>
              <a:spcBef>
                <a:spcPts val="100"/>
              </a:spcBef>
              <a:spcAft>
                <a:spcPts val="100"/>
              </a:spcAft>
              <a:defRPr sz="1000">
                <a:solidFill>
                  <a:schemeClr val="accent3"/>
                </a:solidFill>
                <a:latin typeface="+mn-lt"/>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First Last</a:t>
            </a:r>
          </a:p>
          <a:p>
            <a:pPr lvl="1"/>
            <a:r>
              <a:rPr lang="en-US"/>
              <a:t>Title &amp; Contact</a:t>
            </a:r>
            <a:endParaRPr lang="en-US" dirty="0"/>
          </a:p>
        </p:txBody>
      </p:sp>
      <p:sp>
        <p:nvSpPr>
          <p:cNvPr id="4" name="More Info Placeholder 1">
            <a:extLst>
              <a:ext uri="{FF2B5EF4-FFF2-40B4-BE49-F238E27FC236}">
                <a16:creationId xmlns:a16="http://schemas.microsoft.com/office/drawing/2014/main" id="{083A918D-EA52-448A-9AA7-7394513545E9}"/>
              </a:ext>
            </a:extLst>
          </p:cNvPr>
          <p:cNvSpPr>
            <a:spLocks noGrp="1"/>
          </p:cNvSpPr>
          <p:nvPr>
            <p:ph type="body" sz="quarter" idx="63" hasCustomPrompt="1"/>
          </p:nvPr>
        </p:nvSpPr>
        <p:spPr>
          <a:xfrm>
            <a:off x="508000" y="2854323"/>
            <a:ext cx="1436688" cy="525463"/>
          </a:xfrm>
        </p:spPr>
        <p:txBody>
          <a:bodyPr rIns="0" anchor="b" anchorCtr="0"/>
          <a:lstStyle>
            <a:lvl1pPr>
              <a:defRPr sz="1000" cap="all" baseline="0">
                <a:solidFill>
                  <a:schemeClr val="bg1"/>
                </a:solidFill>
                <a:latin typeface="+mn-lt"/>
              </a:defRPr>
            </a:lvl1pPr>
          </a:lstStyle>
          <a:p>
            <a:pPr lvl="0"/>
            <a:r>
              <a:rPr lang="en-US"/>
              <a:t>FOR MORE INFORMATION</a:t>
            </a:r>
            <a:endParaRPr lang="en-US" dirty="0"/>
          </a:p>
        </p:txBody>
      </p:sp>
      <p:sp>
        <p:nvSpPr>
          <p:cNvPr id="15" name="Disclaimer">
            <a:extLst>
              <a:ext uri="{FF2B5EF4-FFF2-40B4-BE49-F238E27FC236}">
                <a16:creationId xmlns:a16="http://schemas.microsoft.com/office/drawing/2014/main" id="{35BDE4BC-905D-4594-8B9D-E48E469F20CB}"/>
              </a:ext>
            </a:extLst>
          </p:cNvPr>
          <p:cNvSpPr>
            <a:spLocks noChangeArrowheads="1"/>
          </p:cNvSpPr>
          <p:nvPr userDrawn="1"/>
        </p:nvSpPr>
        <p:spPr bwMode="auto">
          <a:xfrm>
            <a:off x="511175" y="5876924"/>
            <a:ext cx="11168062" cy="625475"/>
          </a:xfrm>
          <a:prstGeom prst="rect">
            <a:avLst/>
          </a:prstGeom>
          <a:noFill/>
          <a:ln w="9525">
            <a:noFill/>
            <a:miter lim="800000"/>
            <a:headEnd/>
            <a:tailEnd/>
          </a:ln>
          <a:effectLst/>
        </p:spPr>
        <p:txBody>
          <a:bodyPr lIns="0" tIns="0" rIns="0" bIns="0" anchor="b" anchorCtr="0"/>
          <a:lstStyle/>
          <a:p>
            <a:pPr marL="0" marR="0">
              <a:lnSpc>
                <a:spcPct val="110000"/>
              </a:lnSpc>
              <a:spcBef>
                <a:spcPts val="0"/>
              </a:spcBef>
              <a:spcAft>
                <a:spcPts val="0"/>
              </a:spcAft>
            </a:pPr>
            <a:r>
              <a:rPr lang="en-US" sz="700">
                <a:solidFill>
                  <a:srgbClr val="CAD1D3"/>
                </a:solidFill>
                <a:effectLst/>
                <a:latin typeface="Barlow Condensed" panose="00000506000000000000" pitchFamily="2" charset="0"/>
                <a:ea typeface="Calibre" panose="020B0503030202060203" pitchFamily="34" charset="0"/>
                <a:cs typeface="Times New Roman" panose="02020603050405020304" pitchFamily="18" charset="0"/>
              </a:rPr>
              <a:t>CBRE ©2021 All Rights Reserved. All information included in this proposal pertaining to CBRE—including but not limited to its operations, employees, technology and clients—are proprietary and confidential, and are supplied with the understanding that they will be held in confidence and not disclosed to third parties without the prior written consent of CBRE. This letter/proposal is intended solely as a preliminary expression of general intentions and is to be used for discussion purposes only. The parties intend that neither shall have any contractual obligations to the other with respect to the matters referred herein unless and until a definitive agreement has been fully executed and delivered by the parties. The parties agree that this letter/proposal is not intended to create any agreement or obligation by either party to negotiate a definitive lease/purchase and sale agreement and imposes no duty whatsoever on either party to continue negotiations, including without limitation any obligation to negotiate in good faith or in any way other than at arm’s length. Prior to delivery of a definitive executed agreement, and without any liability to the other party, either party may (1) propose different terms from those summarized herein, (2) enter into negotiations with other parties and/or (3) unilaterally terminate all negotiations with the other party hereto. CBRE and the CBRE logo are service marks of CBRE, Inc. All other marks displayed on this document are the property of their respective owners, and the use of such logos does not imply any affiliation with or endorsement of CBRE.</a:t>
            </a:r>
            <a:endParaRPr lang="en-US" sz="700" dirty="0">
              <a:solidFill>
                <a:srgbClr val="CAD1D3"/>
              </a:solidFill>
              <a:effectLst/>
              <a:latin typeface="Barlow Condensed" panose="00000506000000000000" pitchFamily="2" charset="0"/>
              <a:ea typeface="Calibre" panose="020B0503030202060203" pitchFamily="34" charset="0"/>
              <a:cs typeface="Times New Roman" panose="02020603050405020304" pitchFamily="18" charset="0"/>
            </a:endParaRPr>
          </a:p>
        </p:txBody>
      </p:sp>
    </p:spTree>
    <p:extLst>
      <p:ext uri="{BB962C8B-B14F-4D97-AF65-F5344CB8AC3E}">
        <p14:creationId xmlns:p14="http://schemas.microsoft.com/office/powerpoint/2010/main" val="242790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1250"/>
                                        <p:tgtEl>
                                          <p:spTgt spid="27"/>
                                        </p:tgtEl>
                                        <p:attrNameLst>
                                          <p:attrName>ppt_x</p:attrName>
                                        </p:attrNameLst>
                                      </p:cBhvr>
                                      <p:tavLst>
                                        <p:tav tm="0">
                                          <p:val>
                                            <p:strVal val="#ppt_x-#ppt_w*1.125000"/>
                                          </p:val>
                                        </p:tav>
                                        <p:tav tm="100000">
                                          <p:val>
                                            <p:strVal val="#ppt_x"/>
                                          </p:val>
                                        </p:tav>
                                      </p:tavLst>
                                    </p:anim>
                                    <p:animEffect transition="in" filter="wipe(right)">
                                      <p:cBhvr>
                                        <p:cTn id="8" dur="125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 Column Introduction">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5FF70B67-C845-4CFA-837C-62210E7EFBF0}"/>
              </a:ext>
            </a:extLst>
          </p:cNvPr>
          <p:cNvSpPr>
            <a:spLocks noGrp="1"/>
          </p:cNvSpPr>
          <p:nvPr>
            <p:ph sz="quarter" idx="37"/>
          </p:nvPr>
        </p:nvSpPr>
        <p:spPr>
          <a:xfrm>
            <a:off x="3584575" y="1617663"/>
            <a:ext cx="8094663" cy="4259262"/>
          </a:xfrm>
        </p:spPr>
        <p:txBody>
          <a:bodyPr/>
          <a:lstStyle>
            <a:lvl1pPr marL="0" indent="536575">
              <a:spcBef>
                <a:spcPts val="0"/>
              </a:spcBef>
              <a:spcAft>
                <a:spcPts val="60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Title 2">
            <a:extLst>
              <a:ext uri="{FF2B5EF4-FFF2-40B4-BE49-F238E27FC236}">
                <a16:creationId xmlns:a16="http://schemas.microsoft.com/office/drawing/2014/main" id="{477F03F6-9538-49CE-8D06-38030765E7BB}"/>
              </a:ext>
            </a:extLst>
          </p:cNvPr>
          <p:cNvSpPr>
            <a:spLocks noGrp="1"/>
          </p:cNvSpPr>
          <p:nvPr>
            <p:ph type="title"/>
          </p:nvPr>
        </p:nvSpPr>
        <p:spPr/>
        <p:txBody>
          <a:bodyPr/>
          <a:lstStyle/>
          <a:p>
            <a:r>
              <a:rPr lang="en-US"/>
              <a:t>Click to edit Master title style</a:t>
            </a:r>
            <a:endParaRPr lang="en-GB"/>
          </a:p>
        </p:txBody>
      </p:sp>
      <p:cxnSp>
        <p:nvCxnSpPr>
          <p:cNvPr id="10" name="Straight Connector 9">
            <a:extLst>
              <a:ext uri="{FF2B5EF4-FFF2-40B4-BE49-F238E27FC236}">
                <a16:creationId xmlns:a16="http://schemas.microsoft.com/office/drawing/2014/main" id="{4F7078D9-99A7-4F4B-A2AE-F455F56FB451}"/>
              </a:ext>
            </a:extLst>
          </p:cNvPr>
          <p:cNvCxnSpPr>
            <a:cxnSpLocks/>
          </p:cNvCxnSpPr>
          <p:nvPr/>
        </p:nvCxnSpPr>
        <p:spPr>
          <a:xfrm flipH="1">
            <a:off x="503224" y="1022541"/>
            <a:ext cx="931876" cy="0"/>
          </a:xfrm>
          <a:prstGeom prst="line">
            <a:avLst/>
          </a:prstGeom>
          <a:ln w="25400">
            <a:solidFill>
              <a:srgbClr val="17E891"/>
            </a:solidFill>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676795B3-D4D7-4DD1-95C2-286A5F9D9236}"/>
              </a:ext>
            </a:extLst>
          </p:cNvPr>
          <p:cNvSpPr>
            <a:spLocks noGrp="1"/>
          </p:cNvSpPr>
          <p:nvPr>
            <p:ph type="body" sz="quarter" idx="43" hasCustomPrompt="1"/>
          </p:nvPr>
        </p:nvSpPr>
        <p:spPr>
          <a:xfrm>
            <a:off x="1536700" y="957804"/>
            <a:ext cx="1936750" cy="182683"/>
          </a:xfrm>
        </p:spPr>
        <p:txBody>
          <a:bodyPr rIns="0"/>
          <a:lstStyle>
            <a:lvl1pPr>
              <a:lnSpc>
                <a:spcPct val="90000"/>
              </a:lnSpc>
              <a:spcBef>
                <a:spcPts val="0"/>
              </a:spcBef>
              <a:spcAft>
                <a:spcPts val="0"/>
              </a:spcAft>
              <a:defRPr sz="105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4" name="Text Placeholder 3">
            <a:extLst>
              <a:ext uri="{FF2B5EF4-FFF2-40B4-BE49-F238E27FC236}">
                <a16:creationId xmlns:a16="http://schemas.microsoft.com/office/drawing/2014/main" id="{E60D6928-F529-4D21-ADF9-FABBD9F6ADD3}"/>
              </a:ext>
            </a:extLst>
          </p:cNvPr>
          <p:cNvSpPr>
            <a:spLocks noGrp="1"/>
          </p:cNvSpPr>
          <p:nvPr>
            <p:ph type="body" sz="quarter" idx="44"/>
          </p:nvPr>
        </p:nvSpPr>
        <p:spPr>
          <a:xfrm>
            <a:off x="511177" y="3492063"/>
            <a:ext cx="1947861" cy="2889687"/>
          </a:xfrm>
        </p:spPr>
        <p:txBody>
          <a:bodyPr/>
          <a:lstStyle>
            <a:lvl1pPr>
              <a:spcBef>
                <a:spcPts val="600"/>
              </a:spcBef>
              <a:spcAft>
                <a:spcPts val="0"/>
              </a:spcAft>
              <a:defRPr sz="1050">
                <a:latin typeface="Calibre Semibold" panose="020B0703030202060203" pitchFamily="34" charset="0"/>
              </a:defRPr>
            </a:lvl1pPr>
            <a:lvl2pPr>
              <a:spcBef>
                <a:spcPts val="300"/>
              </a:spcBef>
              <a:spcAft>
                <a:spcPts val="300"/>
              </a:spcAft>
              <a:defRPr sz="1050">
                <a:latin typeface="+mn-lt"/>
              </a:defRPr>
            </a:lvl2pPr>
            <a:lvl3pPr marL="171450" indent="-171450">
              <a:spcBef>
                <a:spcPts val="200"/>
              </a:spcBef>
              <a:spcAft>
                <a:spcPts val="0"/>
              </a:spcAft>
              <a:buFont typeface="Calibre" panose="020B0503030202060203" pitchFamily="34" charset="0"/>
              <a:buChar char="–"/>
              <a:defRPr sz="1050">
                <a:latin typeface="+mn-lt"/>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85574198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ext Cover 2">
    <p:bg>
      <p:bgPr>
        <a:solidFill>
          <a:schemeClr val="accent6"/>
        </a:solidFill>
        <a:effectLst/>
      </p:bgPr>
    </p:bg>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7340F4-9434-47C2-9CB2-6C0ACFBEFAB5}"/>
              </a:ext>
            </a:extLst>
          </p:cNvPr>
          <p:cNvCxnSpPr>
            <a:cxnSpLocks/>
          </p:cNvCxnSpPr>
          <p:nvPr userDrawn="1"/>
        </p:nvCxnSpPr>
        <p:spPr>
          <a:xfrm>
            <a:off x="3584575" y="578124"/>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5" y="1554448"/>
            <a:ext cx="1328469"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1" kern="1200" spc="-3" dirty="0" err="1" smtClean="0">
                <a:solidFill>
                  <a:srgbClr val="FFFFFF"/>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3593749" y="1524787"/>
            <a:ext cx="7021090" cy="3024184"/>
          </a:xfrm>
        </p:spPr>
        <p:txBody>
          <a:bodyPr/>
          <a:lstStyle>
            <a:lvl1pPr>
              <a:lnSpc>
                <a:spcPct val="80000"/>
              </a:lnSpc>
              <a:defRPr sz="9600">
                <a:solidFill>
                  <a:schemeClr val="bg1"/>
                </a:solidFill>
              </a:defRPr>
            </a:lvl1pPr>
          </a:lstStyle>
          <a:p>
            <a:r>
              <a:rPr lang="en-US"/>
              <a:t>Click to edit Master title style</a:t>
            </a:r>
            <a:endParaRPr lang="en-US" dirty="0"/>
          </a:p>
        </p:txBody>
      </p:sp>
      <p:sp>
        <p:nvSpPr>
          <p:cNvPr id="22" name="Rectangle 21">
            <a:extLst>
              <a:ext uri="{FF2B5EF4-FFF2-40B4-BE49-F238E27FC236}">
                <a16:creationId xmlns:a16="http://schemas.microsoft.com/office/drawing/2014/main" id="{51402F92-C298-4C9D-B165-225CA6300EEC}"/>
              </a:ext>
            </a:extLst>
          </p:cNvPr>
          <p:cNvSpPr/>
          <p:nvPr userDrawn="1"/>
        </p:nvSpPr>
        <p:spPr>
          <a:xfrm>
            <a:off x="0" y="0"/>
            <a:ext cx="3584575" cy="109165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6"/>
              </a:solidFill>
            </a:endParaRPr>
          </a:p>
        </p:txBody>
      </p:sp>
      <p:sp>
        <p:nvSpPr>
          <p:cNvPr id="9" name="CBRE Vector Logo">
            <a:extLst>
              <a:ext uri="{FF2B5EF4-FFF2-40B4-BE49-F238E27FC236}">
                <a16:creationId xmlns:a16="http://schemas.microsoft.com/office/drawing/2014/main" id="{279FC41B-1FE1-46E6-8871-A2282DFC12FB}"/>
              </a:ext>
            </a:extLst>
          </p:cNvPr>
          <p:cNvSpPr>
            <a:spLocks noChangeAspect="1"/>
          </p:cNvSpPr>
          <p:nvPr userDrawn="1"/>
        </p:nvSpPr>
        <p:spPr>
          <a:xfrm>
            <a:off x="10755020" y="45878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bg1"/>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31260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2250" fill="hold"/>
                                        <p:tgtEl>
                                          <p:spTgt spid="25"/>
                                        </p:tgtEl>
                                        <p:attrNameLst>
                                          <p:attrName>ppt_x</p:attrName>
                                        </p:attrNameLst>
                                      </p:cBhvr>
                                      <p:tavLst>
                                        <p:tav tm="0">
                                          <p:val>
                                            <p:strVal val="0-#ppt_w/2"/>
                                          </p:val>
                                        </p:tav>
                                        <p:tav tm="100000">
                                          <p:val>
                                            <p:strVal val="#ppt_x"/>
                                          </p:val>
                                        </p:tav>
                                      </p:tavLst>
                                    </p:anim>
                                    <p:anim calcmode="lin" valueType="num">
                                      <p:cBhvr additive="base">
                                        <p:cTn id="8" dur="225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ext Cover 3">
    <p:bg>
      <p:bgPr>
        <a:solidFill>
          <a:schemeClr val="bg1"/>
        </a:solidFill>
        <a:effectLst/>
      </p:bgPr>
    </p:bg>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887340F4-9434-47C2-9CB2-6C0ACFBEFAB5}"/>
              </a:ext>
            </a:extLst>
          </p:cNvPr>
          <p:cNvCxnSpPr>
            <a:cxnSpLocks/>
          </p:cNvCxnSpPr>
          <p:nvPr/>
        </p:nvCxnSpPr>
        <p:spPr>
          <a:xfrm>
            <a:off x="3584575" y="571774"/>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5" y="1554448"/>
            <a:ext cx="1328469"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1" kern="1200" spc="-3" dirty="0" err="1" smtClean="0">
                <a:solidFill>
                  <a:schemeClr val="accent6"/>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3584575" y="1457151"/>
            <a:ext cx="7070725" cy="3168821"/>
          </a:xfrm>
        </p:spPr>
        <p:txBody>
          <a:bodyPr/>
          <a:lstStyle>
            <a:lvl1pPr>
              <a:defRPr sz="6600">
                <a:solidFill>
                  <a:schemeClr val="accent6"/>
                </a:solidFill>
              </a:defRPr>
            </a:lvl1pPr>
          </a:lstStyle>
          <a:p>
            <a:r>
              <a:rPr lang="en-US"/>
              <a:t>Click to edit Master title style</a:t>
            </a:r>
            <a:endParaRPr lang="en-US"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3593749" y="4727575"/>
            <a:ext cx="5522912" cy="1250951"/>
          </a:xfrm>
        </p:spPr>
        <p:txBody>
          <a:bodyPr tIns="0">
            <a:noAutofit/>
          </a:bodyPr>
          <a:lstStyle>
            <a:lvl1pPr>
              <a:spcBef>
                <a:spcPts val="0"/>
              </a:spcBef>
              <a:spcAft>
                <a:spcPts val="0"/>
              </a:spcAft>
              <a:defRPr sz="1700">
                <a:solidFill>
                  <a:schemeClr val="tx1"/>
                </a:solidFill>
                <a:latin typeface="+mn-lt"/>
              </a:defRPr>
            </a:lvl1pPr>
            <a:lvl2pPr>
              <a:spcBef>
                <a:spcPts val="0"/>
              </a:spcBef>
              <a:spcAft>
                <a:spcPts val="0"/>
              </a:spcAft>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a:t>Subheading</a:t>
            </a:r>
          </a:p>
          <a:p>
            <a:pPr lvl="1"/>
            <a:r>
              <a:rPr lang="en-US"/>
              <a:t>Subheading 2</a:t>
            </a:r>
            <a:endParaRPr lang="en-US" dirty="0"/>
          </a:p>
        </p:txBody>
      </p:sp>
      <p:sp>
        <p:nvSpPr>
          <p:cNvPr id="22" name="Rectangle 21">
            <a:extLst>
              <a:ext uri="{FF2B5EF4-FFF2-40B4-BE49-F238E27FC236}">
                <a16:creationId xmlns:a16="http://schemas.microsoft.com/office/drawing/2014/main" id="{51402F92-C298-4C9D-B165-225CA6300EEC}"/>
              </a:ext>
            </a:extLst>
          </p:cNvPr>
          <p:cNvSpPr/>
          <p:nvPr/>
        </p:nvSpPr>
        <p:spPr>
          <a:xfrm>
            <a:off x="0" y="0"/>
            <a:ext cx="3584575" cy="10916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BRE Vector Logo">
            <a:extLst>
              <a:ext uri="{FF2B5EF4-FFF2-40B4-BE49-F238E27FC236}">
                <a16:creationId xmlns:a16="http://schemas.microsoft.com/office/drawing/2014/main" id="{DD23A135-161C-46FC-B786-381F0472101C}"/>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2118391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2250" fill="hold"/>
                                        <p:tgtEl>
                                          <p:spTgt spid="25"/>
                                        </p:tgtEl>
                                        <p:attrNameLst>
                                          <p:attrName>ppt_x</p:attrName>
                                        </p:attrNameLst>
                                      </p:cBhvr>
                                      <p:tavLst>
                                        <p:tav tm="0">
                                          <p:val>
                                            <p:strVal val="0-#ppt_w/2"/>
                                          </p:val>
                                        </p:tav>
                                        <p:tav tm="100000">
                                          <p:val>
                                            <p:strVal val="#ppt_x"/>
                                          </p:val>
                                        </p:tav>
                                      </p:tavLst>
                                    </p:anim>
                                    <p:anim calcmode="lin" valueType="num">
                                      <p:cBhvr additive="base">
                                        <p:cTn id="8" dur="225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ext Cover 4">
    <p:bg>
      <p:bgPr>
        <a:solidFill>
          <a:schemeClr val="bg1"/>
        </a:solidFill>
        <a:effectLst/>
      </p:bgPr>
    </p:bg>
    <p:spTree>
      <p:nvGrpSpPr>
        <p:cNvPr id="1" name=""/>
        <p:cNvGrpSpPr/>
        <p:nvPr/>
      </p:nvGrpSpPr>
      <p:grpSpPr>
        <a:xfrm>
          <a:off x="0" y="0"/>
          <a:ext cx="0" cy="0"/>
          <a:chOff x="0" y="0"/>
          <a:chExt cx="0" cy="0"/>
        </a:xfrm>
      </p:grpSpPr>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5" y="1554448"/>
            <a:ext cx="1328469"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1" kern="1200" spc="-3" dirty="0" err="1" smtClean="0">
                <a:solidFill>
                  <a:schemeClr val="accent6"/>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3584575" y="1524787"/>
            <a:ext cx="7543378" cy="3024184"/>
          </a:xfrm>
        </p:spPr>
        <p:txBody>
          <a:bodyPr/>
          <a:lstStyle>
            <a:lvl1pPr>
              <a:lnSpc>
                <a:spcPct val="80000"/>
              </a:lnSpc>
              <a:defRPr sz="9600">
                <a:solidFill>
                  <a:schemeClr val="accent6"/>
                </a:solidFill>
              </a:defRPr>
            </a:lvl1pPr>
          </a:lstStyle>
          <a:p>
            <a:r>
              <a:rPr lang="en-US"/>
              <a:t>Click to edit Master title style</a:t>
            </a:r>
            <a:endParaRPr lang="en-US" dirty="0"/>
          </a:p>
        </p:txBody>
      </p:sp>
      <p:cxnSp>
        <p:nvCxnSpPr>
          <p:cNvPr id="25" name="Straight Connector 24">
            <a:extLst>
              <a:ext uri="{FF2B5EF4-FFF2-40B4-BE49-F238E27FC236}">
                <a16:creationId xmlns:a16="http://schemas.microsoft.com/office/drawing/2014/main" id="{887340F4-9434-47C2-9CB2-6C0ACFBEFAB5}"/>
              </a:ext>
            </a:extLst>
          </p:cNvPr>
          <p:cNvCxnSpPr>
            <a:cxnSpLocks/>
          </p:cNvCxnSpPr>
          <p:nvPr userDrawn="1"/>
        </p:nvCxnSpPr>
        <p:spPr>
          <a:xfrm>
            <a:off x="3584575" y="571774"/>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51402F92-C298-4C9D-B165-225CA6300EEC}"/>
              </a:ext>
            </a:extLst>
          </p:cNvPr>
          <p:cNvSpPr/>
          <p:nvPr/>
        </p:nvSpPr>
        <p:spPr>
          <a:xfrm>
            <a:off x="0" y="0"/>
            <a:ext cx="3584575" cy="10916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BRE Vector Logo">
            <a:extLst>
              <a:ext uri="{FF2B5EF4-FFF2-40B4-BE49-F238E27FC236}">
                <a16:creationId xmlns:a16="http://schemas.microsoft.com/office/drawing/2014/main" id="{BBFCCC10-059A-481E-B4A5-FE05AAFBEF9A}"/>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68999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2250" fill="hold"/>
                                        <p:tgtEl>
                                          <p:spTgt spid="25"/>
                                        </p:tgtEl>
                                        <p:attrNameLst>
                                          <p:attrName>ppt_x</p:attrName>
                                        </p:attrNameLst>
                                      </p:cBhvr>
                                      <p:tavLst>
                                        <p:tav tm="0">
                                          <p:val>
                                            <p:strVal val="0-#ppt_w/2"/>
                                          </p:val>
                                        </p:tav>
                                        <p:tav tm="100000">
                                          <p:val>
                                            <p:strVal val="#ppt_x"/>
                                          </p:val>
                                        </p:tav>
                                      </p:tavLst>
                                    </p:anim>
                                    <p:anim calcmode="lin" valueType="num">
                                      <p:cBhvr additive="base">
                                        <p:cTn id="8" dur="225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Image Cover 1">
    <p:bg>
      <p:bgPr>
        <a:solidFill>
          <a:srgbClr val="012A2D"/>
        </a:solid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6F222E5-437D-4D26-94F0-6DA259B5944D}"/>
              </a:ext>
            </a:extLst>
          </p:cNvPr>
          <p:cNvSpPr>
            <a:spLocks noGrp="1"/>
          </p:cNvSpPr>
          <p:nvPr>
            <p:ph type="pic" sz="quarter" idx="12"/>
          </p:nvPr>
        </p:nvSpPr>
        <p:spPr>
          <a:xfrm>
            <a:off x="3584575" y="1606550"/>
            <a:ext cx="8094664" cy="4775200"/>
          </a:xfrm>
        </p:spPr>
        <p:txBody>
          <a:bodyPr/>
          <a:lstStyle>
            <a:lvl1pPr>
              <a:defRPr>
                <a:solidFill>
                  <a:schemeClr val="bg1"/>
                </a:solidFill>
              </a:defRPr>
            </a:lvl1pPr>
          </a:lstStyle>
          <a:p>
            <a:r>
              <a:rPr lang="en-US"/>
              <a:t>Click icon to add picture</a:t>
            </a:r>
            <a:endParaRPr lang="en-US" dirty="0"/>
          </a:p>
        </p:txBody>
      </p:sp>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3584575" y="567246"/>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245352"/>
            <a:ext cx="1435101"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0" kern="1200" spc="-3" dirty="0" err="1" smtClean="0">
                <a:solidFill>
                  <a:srgbClr val="FFFFFF"/>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2764" y="1548314"/>
            <a:ext cx="2763835" cy="1929899"/>
          </a:xfrm>
        </p:spPr>
        <p:txBody>
          <a:bodyPr/>
          <a:lstStyle>
            <a:lvl1pPr>
              <a:lnSpc>
                <a:spcPct val="85000"/>
              </a:lnSpc>
              <a:defRPr sz="4400">
                <a:solidFill>
                  <a:schemeClr val="bg1"/>
                </a:solidFill>
              </a:defRPr>
            </a:lvl1pPr>
          </a:lstStyle>
          <a:p>
            <a:r>
              <a:rPr lang="en-US"/>
              <a:t>Click to edit Master title style</a:t>
            </a:r>
            <a:endParaRPr lang="en-US"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511174" y="4102100"/>
            <a:ext cx="2763835" cy="1149349"/>
          </a:xfrm>
        </p:spPr>
        <p:txBody>
          <a:bodyPr tIns="0">
            <a:noAutofit/>
          </a:bodyPr>
          <a:lstStyle>
            <a:lvl1pPr>
              <a:defRPr sz="17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sz="1700" b="0">
                <a:solidFill>
                  <a:schemeClr val="bg1"/>
                </a:solidFill>
                <a:latin typeface="+mn-lt"/>
              </a:defRPr>
            </a:lvl5pPr>
          </a:lstStyle>
          <a:p>
            <a:pPr lvl="0"/>
            <a:r>
              <a:rPr lang="en-US"/>
              <a:t>Fifth level</a:t>
            </a:r>
            <a:endParaRPr lang="en-US" dirty="0"/>
          </a:p>
        </p:txBody>
      </p:sp>
      <p:sp>
        <p:nvSpPr>
          <p:cNvPr id="22" name="Rectangle 21">
            <a:extLst>
              <a:ext uri="{FF2B5EF4-FFF2-40B4-BE49-F238E27FC236}">
                <a16:creationId xmlns:a16="http://schemas.microsoft.com/office/drawing/2014/main" id="{51402F92-C298-4C9D-B165-225CA6300EEC}"/>
              </a:ext>
            </a:extLst>
          </p:cNvPr>
          <p:cNvSpPr/>
          <p:nvPr userDrawn="1"/>
        </p:nvSpPr>
        <p:spPr>
          <a:xfrm>
            <a:off x="0" y="200548"/>
            <a:ext cx="3584575" cy="1091651"/>
          </a:xfrm>
          <a:prstGeom prst="rect">
            <a:avLst/>
          </a:prstGeom>
          <a:solidFill>
            <a:srgbClr val="012A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BRE Vector Logo">
            <a:extLst>
              <a:ext uri="{FF2B5EF4-FFF2-40B4-BE49-F238E27FC236}">
                <a16:creationId xmlns:a16="http://schemas.microsoft.com/office/drawing/2014/main" id="{4B4D5FB6-8681-4D7A-879A-3239F2DEE883}"/>
              </a:ext>
            </a:extLst>
          </p:cNvPr>
          <p:cNvSpPr>
            <a:spLocks noChangeAspect="1"/>
          </p:cNvSpPr>
          <p:nvPr userDrawn="1"/>
        </p:nvSpPr>
        <p:spPr>
          <a:xfrm>
            <a:off x="10753434"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chemeClr val="bg1"/>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324755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Image Cover 3">
    <p:bg>
      <p:bgPr>
        <a:solidFill>
          <a:schemeClr val="bg1"/>
        </a:solid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36F222E5-437D-4D26-94F0-6DA259B5944D}"/>
              </a:ext>
            </a:extLst>
          </p:cNvPr>
          <p:cNvSpPr>
            <a:spLocks noGrp="1"/>
          </p:cNvSpPr>
          <p:nvPr>
            <p:ph type="pic" sz="quarter" idx="12"/>
          </p:nvPr>
        </p:nvSpPr>
        <p:spPr>
          <a:xfrm>
            <a:off x="3584575" y="1606550"/>
            <a:ext cx="8094663" cy="4775200"/>
          </a:xfrm>
        </p:spPr>
        <p:txBody>
          <a:bodyPr/>
          <a:lstStyle>
            <a:lvl1pPr>
              <a:defRPr>
                <a:solidFill>
                  <a:schemeClr val="accent3"/>
                </a:solidFill>
              </a:defRPr>
            </a:lvl1pPr>
          </a:lstStyle>
          <a:p>
            <a:r>
              <a:rPr lang="en-US"/>
              <a:t>Click icon to add picture</a:t>
            </a:r>
            <a:endParaRPr lang="en-US" dirty="0"/>
          </a:p>
        </p:txBody>
      </p:sp>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3584575" y="571774"/>
            <a:ext cx="655860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244042"/>
            <a:ext cx="1435101" cy="412100"/>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1050" b="0" kern="1200" spc="-3" dirty="0" err="1" smtClean="0">
                <a:solidFill>
                  <a:schemeClr val="accent6"/>
                </a:solidFill>
                <a:latin typeface="Space Mono" panose="02000509040000020004" pitchFamily="49" charset="0"/>
                <a:ea typeface="+mn-ea"/>
                <a:cs typeface="Space Mono" panose="02000509040000020004" pitchFamily="49" charset="0"/>
              </a:defRPr>
            </a:lvl1pPr>
          </a:lstStyle>
          <a:p>
            <a:r>
              <a:rPr lang="en-US"/>
              <a:t>DATE</a:t>
            </a:r>
            <a:endParaRPr lang="en-US" dirty="0"/>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5" y="1548314"/>
            <a:ext cx="2761488" cy="1929899"/>
          </a:xfrm>
        </p:spPr>
        <p:txBody>
          <a:bodyPr/>
          <a:lstStyle>
            <a:lvl1pPr>
              <a:lnSpc>
                <a:spcPct val="85000"/>
              </a:lnSpc>
              <a:defRPr sz="4400">
                <a:solidFill>
                  <a:schemeClr val="accent6"/>
                </a:solidFill>
              </a:defRPr>
            </a:lvl1pPr>
          </a:lstStyle>
          <a:p>
            <a:r>
              <a:rPr lang="en-US"/>
              <a:t>Click to edit Master title style</a:t>
            </a:r>
            <a:endParaRPr lang="en-US"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511175" y="4129156"/>
            <a:ext cx="2761488" cy="1122293"/>
          </a:xfrm>
        </p:spPr>
        <p:txBody>
          <a:bodyPr tIns="0">
            <a:noAutofit/>
          </a:bodyPr>
          <a:lstStyle>
            <a:lvl1pPr>
              <a:spcAft>
                <a:spcPts val="0"/>
              </a:spcAft>
              <a:defRPr sz="1700">
                <a:solidFill>
                  <a:schemeClr val="tx1"/>
                </a:solidFill>
                <a:latin typeface="+mn-lt"/>
              </a:defRPr>
            </a:lvl1pPr>
            <a:lvl2pPr>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a:t>Subheading</a:t>
            </a:r>
            <a:endParaRPr lang="en-US" dirty="0"/>
          </a:p>
        </p:txBody>
      </p:sp>
      <p:sp>
        <p:nvSpPr>
          <p:cNvPr id="22" name="Rectangle 21">
            <a:extLst>
              <a:ext uri="{FF2B5EF4-FFF2-40B4-BE49-F238E27FC236}">
                <a16:creationId xmlns:a16="http://schemas.microsoft.com/office/drawing/2014/main" id="{51402F92-C298-4C9D-B165-225CA6300EEC}"/>
              </a:ext>
            </a:extLst>
          </p:cNvPr>
          <p:cNvSpPr/>
          <p:nvPr/>
        </p:nvSpPr>
        <p:spPr>
          <a:xfrm>
            <a:off x="0" y="0"/>
            <a:ext cx="3584575" cy="10916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146218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037992"/>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511175" y="1838900"/>
            <a:ext cx="11168062" cy="4104700"/>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0" name="Copyright">
            <a:extLst>
              <a:ext uri="{FF2B5EF4-FFF2-40B4-BE49-F238E27FC236}">
                <a16:creationId xmlns:a16="http://schemas.microsoft.com/office/drawing/2014/main" id="{4A2EE534-F307-4A43-BF6F-AB2344E0261D}"/>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Southern Lodging Summit | August 24, 2022</a:t>
            </a:r>
          </a:p>
        </p:txBody>
      </p:sp>
    </p:spTree>
    <p:extLst>
      <p:ext uri="{BB962C8B-B14F-4D97-AF65-F5344CB8AC3E}">
        <p14:creationId xmlns:p14="http://schemas.microsoft.com/office/powerpoint/2010/main" val="915617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4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037992"/>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511174" y="1625925"/>
            <a:ext cx="11168062" cy="412100"/>
          </a:xfrm>
        </p:spPr>
        <p:txBody>
          <a:bodyPr tIns="0">
            <a:noAutofit/>
          </a:bodyPr>
          <a:lstStyle>
            <a:lvl1pPr>
              <a:spcAft>
                <a:spcPts val="0"/>
              </a:spcAft>
              <a:defRPr sz="1400" b="1" i="0">
                <a:solidFill>
                  <a:schemeClr val="tx1"/>
                </a:solidFill>
                <a:latin typeface="Calibre Semibold" panose="020B0503030202060203" pitchFamily="34" charset="77"/>
              </a:defRPr>
            </a:lvl1pPr>
            <a:lvl2pPr>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dirty="0"/>
              <a:t>Subheading</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511175" y="2057400"/>
            <a:ext cx="11168062" cy="3886199"/>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5" name="Copyright">
            <a:extLst>
              <a:ext uri="{FF2B5EF4-FFF2-40B4-BE49-F238E27FC236}">
                <a16:creationId xmlns:a16="http://schemas.microsoft.com/office/drawing/2014/main" id="{0C6F1711-7F79-8B43-B9E5-C154356FBAEC}"/>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Southern Lodging Summit | August 24, 2022</a:t>
            </a:r>
          </a:p>
        </p:txBody>
      </p:sp>
    </p:spTree>
    <p:extLst>
      <p:ext uri="{BB962C8B-B14F-4D97-AF65-F5344CB8AC3E}">
        <p14:creationId xmlns:p14="http://schemas.microsoft.com/office/powerpoint/2010/main" val="165799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Image Cover 3">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4B50443A-8339-4B27-B4A9-FF02F1201B4A}"/>
              </a:ext>
            </a:extLst>
          </p:cNvPr>
          <p:cNvCxnSpPr>
            <a:cxnSpLocks/>
          </p:cNvCxnSpPr>
          <p:nvPr userDrawn="1"/>
        </p:nvCxnSpPr>
        <p:spPr>
          <a:xfrm>
            <a:off x="511174" y="571774"/>
            <a:ext cx="963200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26" name="Holder 3">
            <a:extLst>
              <a:ext uri="{FF2B5EF4-FFF2-40B4-BE49-F238E27FC236}">
                <a16:creationId xmlns:a16="http://schemas.microsoft.com/office/drawing/2014/main" id="{76276979-8C48-B54F-A483-0C1D538B4166}"/>
              </a:ext>
            </a:extLst>
          </p:cNvPr>
          <p:cNvSpPr>
            <a:spLocks noGrp="1"/>
          </p:cNvSpPr>
          <p:nvPr>
            <p:ph type="body" idx="10" hasCustomPrompt="1"/>
          </p:nvPr>
        </p:nvSpPr>
        <p:spPr>
          <a:xfrm>
            <a:off x="511174" y="6037992"/>
            <a:ext cx="4670426" cy="248234"/>
          </a:xfrm>
          <a:prstGeom prst="rect">
            <a:avLst/>
          </a:prstGeom>
        </p:spPr>
        <p:txBody>
          <a:bodyPr lIns="0" tIns="0" rIns="0" bIns="0"/>
          <a:lstStyle>
            <a:lvl1pPr marL="0" marR="0" indent="0" defTabSz="554492" eaLnBrk="1" fontAlgn="auto" latinLnBrk="0" hangingPunct="1">
              <a:lnSpc>
                <a:spcPts val="1698"/>
              </a:lnSpc>
              <a:spcBef>
                <a:spcPts val="0"/>
              </a:spcBef>
              <a:spcAft>
                <a:spcPts val="0"/>
              </a:spcAft>
              <a:buClrTx/>
              <a:buSzTx/>
              <a:buFontTx/>
              <a:buNone/>
              <a:tabLst/>
              <a:defRPr lang="en-US" sz="900" b="0" i="0" kern="1200" spc="-3" dirty="0" err="1" smtClean="0">
                <a:solidFill>
                  <a:srgbClr val="435254"/>
                </a:solidFill>
                <a:latin typeface="Calibre Light" panose="020B0303030202060203" pitchFamily="34" charset="77"/>
                <a:ea typeface="+mn-ea"/>
                <a:cs typeface="Calibre Light" panose="020B0303030202060203" pitchFamily="34" charset="77"/>
              </a:defRPr>
            </a:lvl1pPr>
          </a:lstStyle>
          <a:p>
            <a:r>
              <a:rPr lang="en-US" dirty="0"/>
              <a:t>Source:</a:t>
            </a:r>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511174" y="914401"/>
            <a:ext cx="11168063" cy="692150"/>
          </a:xfrm>
        </p:spPr>
        <p:txBody>
          <a:bodyPr/>
          <a:lstStyle>
            <a:lvl1pPr>
              <a:lnSpc>
                <a:spcPct val="85000"/>
              </a:lnSpc>
              <a:defRPr sz="4000">
                <a:solidFill>
                  <a:schemeClr val="accent6"/>
                </a:solidFill>
              </a:defRPr>
            </a:lvl1pPr>
          </a:lstStyle>
          <a:p>
            <a:r>
              <a:rPr lang="en-US" dirty="0"/>
              <a:t>Click to edit Master title style</a:t>
            </a:r>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511174" y="1625925"/>
            <a:ext cx="5432425" cy="412100"/>
          </a:xfrm>
        </p:spPr>
        <p:txBody>
          <a:bodyPr tIns="0">
            <a:noAutofit/>
          </a:bodyPr>
          <a:lstStyle>
            <a:lvl1pPr>
              <a:spcAft>
                <a:spcPts val="0"/>
              </a:spcAft>
              <a:defRPr sz="1400" b="1" i="0">
                <a:solidFill>
                  <a:schemeClr val="tx1"/>
                </a:solidFill>
                <a:latin typeface="Calibre Semibold" panose="020B0503030202060203" pitchFamily="34" charset="77"/>
              </a:defRPr>
            </a:lvl1pPr>
            <a:lvl2pPr>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dirty="0"/>
              <a:t>Subheading</a:t>
            </a:r>
          </a:p>
        </p:txBody>
      </p:sp>
      <p:sp>
        <p:nvSpPr>
          <p:cNvPr id="12" name="CBRE Vector Logo">
            <a:extLst>
              <a:ext uri="{FF2B5EF4-FFF2-40B4-BE49-F238E27FC236}">
                <a16:creationId xmlns:a16="http://schemas.microsoft.com/office/drawing/2014/main" id="{C56BE5B1-7E5E-48E5-86EF-238C8C404F73}"/>
              </a:ext>
            </a:extLst>
          </p:cNvPr>
          <p:cNvSpPr>
            <a:spLocks noChangeAspect="1"/>
          </p:cNvSpPr>
          <p:nvPr userDrawn="1"/>
        </p:nvSpPr>
        <p:spPr>
          <a:xfrm>
            <a:off x="10755020" y="452438"/>
            <a:ext cx="924217" cy="229615"/>
          </a:xfrm>
          <a:custGeom>
            <a:avLst/>
            <a:gdLst>
              <a:gd name="connsiteX0" fmla="*/ 306851 w 924217"/>
              <a:gd name="connsiteY0" fmla="*/ 137455 h 229615"/>
              <a:gd name="connsiteX1" fmla="*/ 306851 w 924217"/>
              <a:gd name="connsiteY1" fmla="*/ 175680 h 229615"/>
              <a:gd name="connsiteX2" fmla="*/ 383040 w 924217"/>
              <a:gd name="connsiteY2" fmla="*/ 175680 h 229615"/>
              <a:gd name="connsiteX3" fmla="*/ 402153 w 924217"/>
              <a:gd name="connsiteY3" fmla="*/ 156305 h 229615"/>
              <a:gd name="connsiteX4" fmla="*/ 385134 w 924217"/>
              <a:gd name="connsiteY4" fmla="*/ 137455 h 229615"/>
              <a:gd name="connsiteX5" fmla="*/ 384873 w 924217"/>
              <a:gd name="connsiteY5" fmla="*/ 137455 h 229615"/>
              <a:gd name="connsiteX6" fmla="*/ 384611 w 924217"/>
              <a:gd name="connsiteY6" fmla="*/ 137455 h 229615"/>
              <a:gd name="connsiteX7" fmla="*/ 539868 w 924217"/>
              <a:gd name="connsiteY7" fmla="*/ 50530 h 229615"/>
              <a:gd name="connsiteX8" fmla="*/ 539868 w 924217"/>
              <a:gd name="connsiteY8" fmla="*/ 87185 h 229615"/>
              <a:gd name="connsiteX9" fmla="*/ 618414 w 924217"/>
              <a:gd name="connsiteY9" fmla="*/ 87185 h 229615"/>
              <a:gd name="connsiteX10" fmla="*/ 636479 w 924217"/>
              <a:gd name="connsiteY10" fmla="*/ 71476 h 229615"/>
              <a:gd name="connsiteX11" fmla="*/ 636218 w 924217"/>
              <a:gd name="connsiteY11" fmla="*/ 71476 h 229615"/>
              <a:gd name="connsiteX12" fmla="*/ 636218 w 924217"/>
              <a:gd name="connsiteY12" fmla="*/ 66501 h 229615"/>
              <a:gd name="connsiteX13" fmla="*/ 618414 w 924217"/>
              <a:gd name="connsiteY13" fmla="*/ 50530 h 229615"/>
              <a:gd name="connsiteX14" fmla="*/ 306589 w 924217"/>
              <a:gd name="connsiteY14" fmla="*/ 49745 h 229615"/>
              <a:gd name="connsiteX15" fmla="*/ 306851 w 924217"/>
              <a:gd name="connsiteY15" fmla="*/ 87447 h 229615"/>
              <a:gd name="connsiteX16" fmla="*/ 386443 w 924217"/>
              <a:gd name="connsiteY16" fmla="*/ 87185 h 229615"/>
              <a:gd name="connsiteX17" fmla="*/ 402676 w 924217"/>
              <a:gd name="connsiteY17" fmla="*/ 68073 h 229615"/>
              <a:gd name="connsiteX18" fmla="*/ 386967 w 924217"/>
              <a:gd name="connsiteY18" fmla="*/ 49745 h 229615"/>
              <a:gd name="connsiteX19" fmla="*/ 386705 w 924217"/>
              <a:gd name="connsiteY19" fmla="*/ 49745 h 229615"/>
              <a:gd name="connsiteX20" fmla="*/ 386443 w 924217"/>
              <a:gd name="connsiteY20" fmla="*/ 49745 h 229615"/>
              <a:gd name="connsiteX21" fmla="*/ 484363 w 924217"/>
              <a:gd name="connsiteY21" fmla="*/ 261 h 229615"/>
              <a:gd name="connsiteX22" fmla="*/ 606108 w 924217"/>
              <a:gd name="connsiteY22" fmla="*/ 261 h 229615"/>
              <a:gd name="connsiteX23" fmla="*/ 688581 w 924217"/>
              <a:gd name="connsiteY23" fmla="*/ 60479 h 229615"/>
              <a:gd name="connsiteX24" fmla="*/ 654807 w 924217"/>
              <a:gd name="connsiteY24" fmla="*/ 111010 h 229615"/>
              <a:gd name="connsiteX25" fmla="*/ 687796 w 924217"/>
              <a:gd name="connsiteY25" fmla="*/ 155519 h 229615"/>
              <a:gd name="connsiteX26" fmla="*/ 687796 w 924217"/>
              <a:gd name="connsiteY26" fmla="*/ 229614 h 229615"/>
              <a:gd name="connsiteX27" fmla="*/ 633076 w 924217"/>
              <a:gd name="connsiteY27" fmla="*/ 229614 h 229615"/>
              <a:gd name="connsiteX28" fmla="*/ 633076 w 924217"/>
              <a:gd name="connsiteY28" fmla="*/ 169396 h 229615"/>
              <a:gd name="connsiteX29" fmla="*/ 601658 w 924217"/>
              <a:gd name="connsiteY29" fmla="*/ 136930 h 229615"/>
              <a:gd name="connsiteX30" fmla="*/ 540130 w 924217"/>
              <a:gd name="connsiteY30" fmla="*/ 136930 h 229615"/>
              <a:gd name="connsiteX31" fmla="*/ 540130 w 924217"/>
              <a:gd name="connsiteY31" fmla="*/ 229614 h 229615"/>
              <a:gd name="connsiteX32" fmla="*/ 484363 w 924217"/>
              <a:gd name="connsiteY32" fmla="*/ 229614 h 229615"/>
              <a:gd name="connsiteX33" fmla="*/ 722879 w 924217"/>
              <a:gd name="connsiteY33" fmla="*/ 0 h 229615"/>
              <a:gd name="connsiteX34" fmla="*/ 923955 w 924217"/>
              <a:gd name="connsiteY34" fmla="*/ 0 h 229615"/>
              <a:gd name="connsiteX35" fmla="*/ 923955 w 924217"/>
              <a:gd name="connsiteY35" fmla="*/ 50007 h 229615"/>
              <a:gd name="connsiteX36" fmla="*/ 778908 w 924217"/>
              <a:gd name="connsiteY36" fmla="*/ 50007 h 229615"/>
              <a:gd name="connsiteX37" fmla="*/ 779170 w 924217"/>
              <a:gd name="connsiteY37" fmla="*/ 86924 h 229615"/>
              <a:gd name="connsiteX38" fmla="*/ 909817 w 924217"/>
              <a:gd name="connsiteY38" fmla="*/ 86924 h 229615"/>
              <a:gd name="connsiteX39" fmla="*/ 909817 w 924217"/>
              <a:gd name="connsiteY39" fmla="*/ 137193 h 229615"/>
              <a:gd name="connsiteX40" fmla="*/ 779170 w 924217"/>
              <a:gd name="connsiteY40" fmla="*/ 137193 h 229615"/>
              <a:gd name="connsiteX41" fmla="*/ 779170 w 924217"/>
              <a:gd name="connsiteY41" fmla="*/ 177251 h 229615"/>
              <a:gd name="connsiteX42" fmla="*/ 924217 w 924217"/>
              <a:gd name="connsiteY42" fmla="*/ 177251 h 229615"/>
              <a:gd name="connsiteX43" fmla="*/ 924217 w 924217"/>
              <a:gd name="connsiteY43" fmla="*/ 229615 h 229615"/>
              <a:gd name="connsiteX44" fmla="*/ 723141 w 924217"/>
              <a:gd name="connsiteY44" fmla="*/ 229615 h 229615"/>
              <a:gd name="connsiteX45" fmla="*/ 722879 w 924217"/>
              <a:gd name="connsiteY45" fmla="*/ 0 h 229615"/>
              <a:gd name="connsiteX46" fmla="*/ 250298 w 924217"/>
              <a:gd name="connsiteY46" fmla="*/ 0 h 229615"/>
              <a:gd name="connsiteX47" fmla="*/ 369163 w 924217"/>
              <a:gd name="connsiteY47" fmla="*/ 0 h 229615"/>
              <a:gd name="connsiteX48" fmla="*/ 454254 w 924217"/>
              <a:gd name="connsiteY48" fmla="*/ 56815 h 229615"/>
              <a:gd name="connsiteX49" fmla="*/ 419956 w 924217"/>
              <a:gd name="connsiteY49" fmla="*/ 111011 h 229615"/>
              <a:gd name="connsiteX50" fmla="*/ 456611 w 924217"/>
              <a:gd name="connsiteY50" fmla="*/ 163113 h 229615"/>
              <a:gd name="connsiteX51" fmla="*/ 368902 w 924217"/>
              <a:gd name="connsiteY51" fmla="*/ 229091 h 229615"/>
              <a:gd name="connsiteX52" fmla="*/ 250298 w 924217"/>
              <a:gd name="connsiteY52" fmla="*/ 229091 h 229615"/>
              <a:gd name="connsiteX53" fmla="*/ 250298 w 924217"/>
              <a:gd name="connsiteY53" fmla="*/ 0 h 229615"/>
              <a:gd name="connsiteX54" fmla="*/ 213644 w 924217"/>
              <a:gd name="connsiteY54" fmla="*/ 0 h 229615"/>
              <a:gd name="connsiteX55" fmla="*/ 215476 w 924217"/>
              <a:gd name="connsiteY55" fmla="*/ 0 h 229615"/>
              <a:gd name="connsiteX56" fmla="*/ 215215 w 924217"/>
              <a:gd name="connsiteY56" fmla="*/ 52102 h 229615"/>
              <a:gd name="connsiteX57" fmla="*/ 213382 w 924217"/>
              <a:gd name="connsiteY57" fmla="*/ 52102 h 229615"/>
              <a:gd name="connsiteX58" fmla="*/ 109702 w 924217"/>
              <a:gd name="connsiteY58" fmla="*/ 53149 h 229615"/>
              <a:gd name="connsiteX59" fmla="*/ 54720 w 924217"/>
              <a:gd name="connsiteY59" fmla="*/ 112582 h 229615"/>
              <a:gd name="connsiteX60" fmla="*/ 111535 w 924217"/>
              <a:gd name="connsiteY60" fmla="*/ 173062 h 229615"/>
              <a:gd name="connsiteX61" fmla="*/ 213905 w 924217"/>
              <a:gd name="connsiteY61" fmla="*/ 174109 h 229615"/>
              <a:gd name="connsiteX62" fmla="*/ 216000 w 924217"/>
              <a:gd name="connsiteY62" fmla="*/ 174109 h 229615"/>
              <a:gd name="connsiteX63" fmla="*/ 215738 w 924217"/>
              <a:gd name="connsiteY63" fmla="*/ 229353 h 229615"/>
              <a:gd name="connsiteX64" fmla="*/ 213905 w 924217"/>
              <a:gd name="connsiteY64" fmla="*/ 229353 h 229615"/>
              <a:gd name="connsiteX65" fmla="*/ 145309 w 924217"/>
              <a:gd name="connsiteY65" fmla="*/ 229353 h 229615"/>
              <a:gd name="connsiteX66" fmla="*/ 126720 w 924217"/>
              <a:gd name="connsiteY66" fmla="*/ 229091 h 229615"/>
              <a:gd name="connsiteX67" fmla="*/ 64407 w 924217"/>
              <a:gd name="connsiteY67" fmla="*/ 216524 h 229615"/>
              <a:gd name="connsiteX68" fmla="*/ 1833 w 924217"/>
              <a:gd name="connsiteY68" fmla="*/ 137455 h 229615"/>
              <a:gd name="connsiteX69" fmla="*/ 0 w 924217"/>
              <a:gd name="connsiteY69" fmla="*/ 114415 h 229615"/>
              <a:gd name="connsiteX70" fmla="*/ 22516 w 924217"/>
              <a:gd name="connsiteY70" fmla="*/ 46080 h 229615"/>
              <a:gd name="connsiteX71" fmla="*/ 67811 w 924217"/>
              <a:gd name="connsiteY71" fmla="*/ 9687 h 229615"/>
              <a:gd name="connsiteX72" fmla="*/ 115462 w 924217"/>
              <a:gd name="connsiteY72" fmla="*/ 262 h 22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24217" h="229615">
                <a:moveTo>
                  <a:pt x="306851" y="137455"/>
                </a:moveTo>
                <a:lnTo>
                  <a:pt x="306851" y="175680"/>
                </a:lnTo>
                <a:lnTo>
                  <a:pt x="383040" y="175680"/>
                </a:lnTo>
                <a:cubicBezTo>
                  <a:pt x="393251" y="175680"/>
                  <a:pt x="402153" y="166778"/>
                  <a:pt x="402153" y="156305"/>
                </a:cubicBezTo>
                <a:cubicBezTo>
                  <a:pt x="402153" y="146618"/>
                  <a:pt x="394822" y="138502"/>
                  <a:pt x="385134" y="137455"/>
                </a:cubicBezTo>
                <a:lnTo>
                  <a:pt x="384873" y="137455"/>
                </a:lnTo>
                <a:lnTo>
                  <a:pt x="384611" y="137455"/>
                </a:lnTo>
                <a:close/>
                <a:moveTo>
                  <a:pt x="539868" y="50530"/>
                </a:moveTo>
                <a:lnTo>
                  <a:pt x="539868" y="87185"/>
                </a:lnTo>
                <a:lnTo>
                  <a:pt x="618414" y="87185"/>
                </a:lnTo>
                <a:cubicBezTo>
                  <a:pt x="627839" y="87185"/>
                  <a:pt x="635432" y="79068"/>
                  <a:pt x="636479" y="71476"/>
                </a:cubicBezTo>
                <a:lnTo>
                  <a:pt x="636218" y="71476"/>
                </a:lnTo>
                <a:lnTo>
                  <a:pt x="636218" y="66501"/>
                </a:lnTo>
                <a:cubicBezTo>
                  <a:pt x="635170" y="57337"/>
                  <a:pt x="627839" y="50530"/>
                  <a:pt x="618414" y="50530"/>
                </a:cubicBezTo>
                <a:close/>
                <a:moveTo>
                  <a:pt x="306589" y="49745"/>
                </a:moveTo>
                <a:lnTo>
                  <a:pt x="306851" y="87447"/>
                </a:lnTo>
                <a:lnTo>
                  <a:pt x="386443" y="87185"/>
                </a:lnTo>
                <a:cubicBezTo>
                  <a:pt x="395607" y="85876"/>
                  <a:pt x="402676" y="77236"/>
                  <a:pt x="402676" y="68073"/>
                </a:cubicBezTo>
                <a:cubicBezTo>
                  <a:pt x="402676" y="58909"/>
                  <a:pt x="396131" y="51316"/>
                  <a:pt x="386967" y="49745"/>
                </a:cubicBezTo>
                <a:lnTo>
                  <a:pt x="386705" y="49745"/>
                </a:lnTo>
                <a:lnTo>
                  <a:pt x="386443" y="49745"/>
                </a:lnTo>
                <a:close/>
                <a:moveTo>
                  <a:pt x="484363" y="261"/>
                </a:moveTo>
                <a:lnTo>
                  <a:pt x="606108" y="261"/>
                </a:lnTo>
                <a:cubicBezTo>
                  <a:pt x="645643" y="261"/>
                  <a:pt x="688319" y="10734"/>
                  <a:pt x="688581" y="60479"/>
                </a:cubicBezTo>
                <a:cubicBezTo>
                  <a:pt x="688581" y="100799"/>
                  <a:pt x="654807" y="111010"/>
                  <a:pt x="654807" y="111010"/>
                </a:cubicBezTo>
                <a:cubicBezTo>
                  <a:pt x="654807" y="111010"/>
                  <a:pt x="687796" y="121221"/>
                  <a:pt x="687796" y="155519"/>
                </a:cubicBezTo>
                <a:lnTo>
                  <a:pt x="687796" y="229614"/>
                </a:lnTo>
                <a:lnTo>
                  <a:pt x="633076" y="229614"/>
                </a:lnTo>
                <a:lnTo>
                  <a:pt x="633076" y="169396"/>
                </a:lnTo>
                <a:cubicBezTo>
                  <a:pt x="633076" y="151592"/>
                  <a:pt x="619199" y="137192"/>
                  <a:pt x="601658" y="136930"/>
                </a:cubicBezTo>
                <a:cubicBezTo>
                  <a:pt x="601658" y="136930"/>
                  <a:pt x="540130" y="136930"/>
                  <a:pt x="540130" y="136930"/>
                </a:cubicBezTo>
                <a:cubicBezTo>
                  <a:pt x="540130" y="136930"/>
                  <a:pt x="540130" y="223068"/>
                  <a:pt x="540130" y="229614"/>
                </a:cubicBezTo>
                <a:cubicBezTo>
                  <a:pt x="534370" y="229614"/>
                  <a:pt x="484363" y="229614"/>
                  <a:pt x="484363" y="229614"/>
                </a:cubicBezTo>
                <a:close/>
                <a:moveTo>
                  <a:pt x="722879" y="0"/>
                </a:moveTo>
                <a:lnTo>
                  <a:pt x="923955" y="0"/>
                </a:lnTo>
                <a:lnTo>
                  <a:pt x="923955" y="50007"/>
                </a:lnTo>
                <a:lnTo>
                  <a:pt x="778908" y="50007"/>
                </a:lnTo>
                <a:lnTo>
                  <a:pt x="779170" y="86924"/>
                </a:lnTo>
                <a:lnTo>
                  <a:pt x="909817" y="86924"/>
                </a:lnTo>
                <a:lnTo>
                  <a:pt x="909817" y="137193"/>
                </a:lnTo>
                <a:lnTo>
                  <a:pt x="779170" y="137193"/>
                </a:lnTo>
                <a:lnTo>
                  <a:pt x="779170" y="177251"/>
                </a:lnTo>
                <a:lnTo>
                  <a:pt x="924217" y="177251"/>
                </a:lnTo>
                <a:lnTo>
                  <a:pt x="924217" y="229615"/>
                </a:lnTo>
                <a:cubicBezTo>
                  <a:pt x="924217" y="229615"/>
                  <a:pt x="729948" y="229615"/>
                  <a:pt x="723141" y="229615"/>
                </a:cubicBezTo>
                <a:cubicBezTo>
                  <a:pt x="722879" y="223069"/>
                  <a:pt x="722879" y="0"/>
                  <a:pt x="722879" y="0"/>
                </a:cubicBezTo>
                <a:close/>
                <a:moveTo>
                  <a:pt x="250298" y="0"/>
                </a:moveTo>
                <a:lnTo>
                  <a:pt x="369163" y="0"/>
                </a:lnTo>
                <a:cubicBezTo>
                  <a:pt x="432785" y="0"/>
                  <a:pt x="454516" y="26444"/>
                  <a:pt x="454254" y="56815"/>
                </a:cubicBezTo>
                <a:cubicBezTo>
                  <a:pt x="454516" y="76713"/>
                  <a:pt x="449280" y="101324"/>
                  <a:pt x="419956" y="111011"/>
                </a:cubicBezTo>
                <a:cubicBezTo>
                  <a:pt x="419956" y="111011"/>
                  <a:pt x="456611" y="123316"/>
                  <a:pt x="456611" y="163113"/>
                </a:cubicBezTo>
                <a:cubicBezTo>
                  <a:pt x="456611" y="196102"/>
                  <a:pt x="433047" y="229091"/>
                  <a:pt x="368902" y="229091"/>
                </a:cubicBezTo>
                <a:cubicBezTo>
                  <a:pt x="368902" y="229091"/>
                  <a:pt x="256843" y="229091"/>
                  <a:pt x="250298" y="229091"/>
                </a:cubicBezTo>
                <a:cubicBezTo>
                  <a:pt x="250298" y="222545"/>
                  <a:pt x="250298" y="0"/>
                  <a:pt x="250298" y="0"/>
                </a:cubicBezTo>
                <a:close/>
                <a:moveTo>
                  <a:pt x="213644" y="0"/>
                </a:moveTo>
                <a:lnTo>
                  <a:pt x="215476" y="0"/>
                </a:lnTo>
                <a:lnTo>
                  <a:pt x="215215" y="52102"/>
                </a:lnTo>
                <a:lnTo>
                  <a:pt x="213382" y="52102"/>
                </a:lnTo>
                <a:cubicBezTo>
                  <a:pt x="212596" y="52102"/>
                  <a:pt x="125673" y="51055"/>
                  <a:pt x="109702" y="53149"/>
                </a:cubicBezTo>
                <a:cubicBezTo>
                  <a:pt x="76189" y="57600"/>
                  <a:pt x="54720" y="80902"/>
                  <a:pt x="54720" y="112582"/>
                </a:cubicBezTo>
                <a:cubicBezTo>
                  <a:pt x="54720" y="137978"/>
                  <a:pt x="69644" y="168873"/>
                  <a:pt x="111535" y="173062"/>
                </a:cubicBezTo>
                <a:cubicBezTo>
                  <a:pt x="137716" y="175680"/>
                  <a:pt x="213120" y="174109"/>
                  <a:pt x="213905" y="174109"/>
                </a:cubicBezTo>
                <a:lnTo>
                  <a:pt x="216000" y="174109"/>
                </a:lnTo>
                <a:lnTo>
                  <a:pt x="215738" y="229353"/>
                </a:lnTo>
                <a:lnTo>
                  <a:pt x="213905" y="229353"/>
                </a:lnTo>
                <a:cubicBezTo>
                  <a:pt x="213905" y="229353"/>
                  <a:pt x="145309" y="229353"/>
                  <a:pt x="145309" y="229353"/>
                </a:cubicBezTo>
                <a:cubicBezTo>
                  <a:pt x="145309" y="229353"/>
                  <a:pt x="126720" y="229091"/>
                  <a:pt x="126720" y="229091"/>
                </a:cubicBezTo>
                <a:cubicBezTo>
                  <a:pt x="92422" y="227258"/>
                  <a:pt x="75404" y="221498"/>
                  <a:pt x="64407" y="216524"/>
                </a:cubicBezTo>
                <a:cubicBezTo>
                  <a:pt x="31680" y="201076"/>
                  <a:pt x="8902" y="172276"/>
                  <a:pt x="1833" y="137455"/>
                </a:cubicBezTo>
                <a:cubicBezTo>
                  <a:pt x="524" y="129862"/>
                  <a:pt x="0" y="122269"/>
                  <a:pt x="0" y="114415"/>
                </a:cubicBezTo>
                <a:cubicBezTo>
                  <a:pt x="0" y="89542"/>
                  <a:pt x="7855" y="65978"/>
                  <a:pt x="22516" y="46080"/>
                </a:cubicBezTo>
                <a:cubicBezTo>
                  <a:pt x="34298" y="30371"/>
                  <a:pt x="49745" y="17804"/>
                  <a:pt x="67811" y="9687"/>
                </a:cubicBezTo>
                <a:cubicBezTo>
                  <a:pt x="86400" y="2095"/>
                  <a:pt x="104465" y="1047"/>
                  <a:pt x="115462" y="262"/>
                </a:cubicBezTo>
                <a:close/>
              </a:path>
            </a:pathLst>
          </a:custGeom>
          <a:solidFill>
            <a:srgbClr val="003F2D"/>
          </a:solidFill>
          <a:ln w="2617" cap="flat">
            <a:noFill/>
            <a:prstDash val="solid"/>
            <a:miter/>
          </a:ln>
        </p:spPr>
        <p:txBody>
          <a:bodyPr wrap="square" rtlCol="0" anchor="ctr">
            <a:noAutofit/>
          </a:bodyPr>
          <a:lstStyle/>
          <a:p>
            <a:endParaRPr lang="en-US" dirty="0"/>
          </a:p>
        </p:txBody>
      </p:sp>
      <p:sp>
        <p:nvSpPr>
          <p:cNvPr id="3" name="Chart Placeholder 2">
            <a:extLst>
              <a:ext uri="{FF2B5EF4-FFF2-40B4-BE49-F238E27FC236}">
                <a16:creationId xmlns:a16="http://schemas.microsoft.com/office/drawing/2014/main" id="{1E438ACA-DAF7-0B4F-A5FE-E340CC5D0C2E}"/>
              </a:ext>
            </a:extLst>
          </p:cNvPr>
          <p:cNvSpPr>
            <a:spLocks noGrp="1"/>
          </p:cNvSpPr>
          <p:nvPr>
            <p:ph type="chart" sz="quarter" idx="13"/>
          </p:nvPr>
        </p:nvSpPr>
        <p:spPr>
          <a:xfrm>
            <a:off x="511175" y="2057400"/>
            <a:ext cx="5432425" cy="3886199"/>
          </a:xfrm>
        </p:spPr>
        <p:txBody>
          <a:bodyPr/>
          <a:lstStyle/>
          <a:p>
            <a:endParaRPr lang="en-US"/>
          </a:p>
        </p:txBody>
      </p:sp>
      <p:sp>
        <p:nvSpPr>
          <p:cNvPr id="13" name="Page Number">
            <a:extLst>
              <a:ext uri="{FF2B5EF4-FFF2-40B4-BE49-F238E27FC236}">
                <a16:creationId xmlns:a16="http://schemas.microsoft.com/office/drawing/2014/main" id="{390E4164-6212-E142-B59E-E4293DD6137E}"/>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14" name="Copyright">
            <a:extLst>
              <a:ext uri="{FF2B5EF4-FFF2-40B4-BE49-F238E27FC236}">
                <a16:creationId xmlns:a16="http://schemas.microsoft.com/office/drawing/2014/main" id="{AAC99C4F-DED9-F64D-AC37-42B5CC82D1AA}"/>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5" name="Copyright">
            <a:extLst>
              <a:ext uri="{FF2B5EF4-FFF2-40B4-BE49-F238E27FC236}">
                <a16:creationId xmlns:a16="http://schemas.microsoft.com/office/drawing/2014/main" id="{0C6F1711-7F79-8B43-B9E5-C154356FBAEC}"/>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Calibre Light" panose="020B0303030202060203" pitchFamily="34" charset="0"/>
                <a:ea typeface="+mn-ea"/>
                <a:cs typeface="+mn-cs"/>
              </a:rPr>
              <a:t>H2 2022 Hotel Outlook Flash Call</a:t>
            </a:r>
          </a:p>
        </p:txBody>
      </p:sp>
      <p:sp>
        <p:nvSpPr>
          <p:cNvPr id="11" name="Chart Placeholder 2">
            <a:extLst>
              <a:ext uri="{FF2B5EF4-FFF2-40B4-BE49-F238E27FC236}">
                <a16:creationId xmlns:a16="http://schemas.microsoft.com/office/drawing/2014/main" id="{357CF224-9AE0-E34F-8E78-0AF6FC97E3D9}"/>
              </a:ext>
            </a:extLst>
          </p:cNvPr>
          <p:cNvSpPr>
            <a:spLocks noGrp="1"/>
          </p:cNvSpPr>
          <p:nvPr>
            <p:ph type="chart" sz="quarter" idx="14"/>
          </p:nvPr>
        </p:nvSpPr>
        <p:spPr>
          <a:xfrm>
            <a:off x="6248402" y="2057399"/>
            <a:ext cx="5432425" cy="3886199"/>
          </a:xfrm>
        </p:spPr>
        <p:txBody>
          <a:bodyPr/>
          <a:lstStyle/>
          <a:p>
            <a:endParaRPr lang="en-US"/>
          </a:p>
        </p:txBody>
      </p:sp>
      <p:sp>
        <p:nvSpPr>
          <p:cNvPr id="16" name="Content Placeholder 9">
            <a:extLst>
              <a:ext uri="{FF2B5EF4-FFF2-40B4-BE49-F238E27FC236}">
                <a16:creationId xmlns:a16="http://schemas.microsoft.com/office/drawing/2014/main" id="{26DF1DF2-2E04-954A-BE5D-3B9237D9A8CD}"/>
              </a:ext>
            </a:extLst>
          </p:cNvPr>
          <p:cNvSpPr>
            <a:spLocks noGrp="1"/>
          </p:cNvSpPr>
          <p:nvPr>
            <p:ph sz="quarter" idx="15" hasCustomPrompt="1"/>
          </p:nvPr>
        </p:nvSpPr>
        <p:spPr>
          <a:xfrm>
            <a:off x="6246812" y="1620306"/>
            <a:ext cx="5432425" cy="412100"/>
          </a:xfrm>
        </p:spPr>
        <p:txBody>
          <a:bodyPr tIns="0">
            <a:noAutofit/>
          </a:bodyPr>
          <a:lstStyle>
            <a:lvl1pPr>
              <a:spcAft>
                <a:spcPts val="0"/>
              </a:spcAft>
              <a:defRPr sz="1400" b="1" i="0">
                <a:solidFill>
                  <a:schemeClr val="tx1"/>
                </a:solidFill>
                <a:latin typeface="Calibre Semibold" panose="020B0503030202060203" pitchFamily="34" charset="77"/>
              </a:defRPr>
            </a:lvl1pPr>
            <a:lvl2pPr>
              <a:defRPr sz="1700">
                <a:solidFill>
                  <a:schemeClr val="tx1"/>
                </a:solidFill>
              </a:defRPr>
            </a:lvl2pPr>
            <a:lvl3pPr>
              <a:defRPr>
                <a:solidFill>
                  <a:schemeClr val="bg1"/>
                </a:solidFill>
              </a:defRPr>
            </a:lvl3pPr>
            <a:lvl4pPr>
              <a:defRPr>
                <a:solidFill>
                  <a:schemeClr val="bg1"/>
                </a:solidFill>
              </a:defRPr>
            </a:lvl4pPr>
            <a:lvl5pPr>
              <a:defRPr sz="1700" b="0">
                <a:solidFill>
                  <a:schemeClr val="accent6"/>
                </a:solidFill>
                <a:latin typeface="+mn-lt"/>
              </a:defRPr>
            </a:lvl5pPr>
          </a:lstStyle>
          <a:p>
            <a:pPr lvl="0"/>
            <a:r>
              <a:rPr lang="en-US" dirty="0"/>
              <a:t>Subheading</a:t>
            </a:r>
          </a:p>
        </p:txBody>
      </p:sp>
    </p:spTree>
    <p:extLst>
      <p:ext uri="{BB962C8B-B14F-4D97-AF65-F5344CB8AC3E}">
        <p14:creationId xmlns:p14="http://schemas.microsoft.com/office/powerpoint/2010/main" val="2990167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250" fill="hold"/>
                                        <p:tgtEl>
                                          <p:spTgt spid="7"/>
                                        </p:tgtEl>
                                        <p:attrNameLst>
                                          <p:attrName>ppt_x</p:attrName>
                                        </p:attrNameLst>
                                      </p:cBhvr>
                                      <p:tavLst>
                                        <p:tav tm="0">
                                          <p:val>
                                            <p:strVal val="0-#ppt_w/2"/>
                                          </p:val>
                                        </p:tav>
                                        <p:tav tm="100000">
                                          <p:val>
                                            <p:strVal val="#ppt_x"/>
                                          </p:val>
                                        </p:tav>
                                      </p:tavLst>
                                    </p:anim>
                                    <p:anim calcmode="lin" valueType="num">
                                      <p:cBhvr additive="base">
                                        <p:cTn id="8" dur="225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 name="Revised Grid" hidden="1">
            <a:extLst>
              <a:ext uri="{FF2B5EF4-FFF2-40B4-BE49-F238E27FC236}">
                <a16:creationId xmlns:a16="http://schemas.microsoft.com/office/drawing/2014/main" id="{40D5A349-09EA-47CD-92F0-BDB9254C6FC5}"/>
              </a:ext>
            </a:extLst>
          </p:cNvPr>
          <p:cNvGrpSpPr/>
          <p:nvPr userDrawn="1"/>
        </p:nvGrpSpPr>
        <p:grpSpPr>
          <a:xfrm>
            <a:off x="-2" y="0"/>
            <a:ext cx="12192002" cy="6858000"/>
            <a:chOff x="-2" y="0"/>
            <a:chExt cx="12192002" cy="6858000"/>
          </a:xfrm>
        </p:grpSpPr>
        <p:sp>
          <p:nvSpPr>
            <p:cNvPr id="128" name="Rectangle 127">
              <a:extLst>
                <a:ext uri="{FF2B5EF4-FFF2-40B4-BE49-F238E27FC236}">
                  <a16:creationId xmlns:a16="http://schemas.microsoft.com/office/drawing/2014/main" id="{7FD1F024-68D9-41EE-AE55-7A3797E8EB8F}"/>
                </a:ext>
              </a:extLst>
            </p:cNvPr>
            <p:cNvSpPr/>
            <p:nvPr userDrawn="1"/>
          </p:nvSpPr>
          <p:spPr>
            <a:xfrm>
              <a:off x="11782424" y="0"/>
              <a:ext cx="409576" cy="352425"/>
            </a:xfrm>
            <a:prstGeom prst="rect">
              <a:avLst/>
            </a:prstGeom>
            <a:solidFill>
              <a:srgbClr val="003F2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0" name="Rectangle 129">
              <a:extLst>
                <a:ext uri="{FF2B5EF4-FFF2-40B4-BE49-F238E27FC236}">
                  <a16:creationId xmlns:a16="http://schemas.microsoft.com/office/drawing/2014/main" id="{192A3B52-ED93-496C-BC02-3F1B37908847}"/>
                </a:ext>
              </a:extLst>
            </p:cNvPr>
            <p:cNvSpPr/>
            <p:nvPr userDrawn="1"/>
          </p:nvSpPr>
          <p:spPr>
            <a:xfrm>
              <a:off x="920411"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1" name="Rectangle 130">
              <a:extLst>
                <a:ext uri="{FF2B5EF4-FFF2-40B4-BE49-F238E27FC236}">
                  <a16:creationId xmlns:a16="http://schemas.microsoft.com/office/drawing/2014/main" id="{E69B75DB-CF66-403F-A1C7-9FAFD772037E}"/>
                </a:ext>
              </a:extLst>
            </p:cNvPr>
            <p:cNvSpPr/>
            <p:nvPr userDrawn="1"/>
          </p:nvSpPr>
          <p:spPr>
            <a:xfrm>
              <a:off x="1432860"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2" name="Rectangle 131">
              <a:extLst>
                <a:ext uri="{FF2B5EF4-FFF2-40B4-BE49-F238E27FC236}">
                  <a16:creationId xmlns:a16="http://schemas.microsoft.com/office/drawing/2014/main" id="{5BC723CD-6EEB-4635-A055-D5E5E2F2E16C}"/>
                </a:ext>
              </a:extLst>
            </p:cNvPr>
            <p:cNvSpPr/>
            <p:nvPr userDrawn="1"/>
          </p:nvSpPr>
          <p:spPr>
            <a:xfrm>
              <a:off x="1945309"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3" name="Rectangle 132">
              <a:extLst>
                <a:ext uri="{FF2B5EF4-FFF2-40B4-BE49-F238E27FC236}">
                  <a16:creationId xmlns:a16="http://schemas.microsoft.com/office/drawing/2014/main" id="{41DD2B6A-F957-4D03-A677-40B7B9E0C501}"/>
                </a:ext>
              </a:extLst>
            </p:cNvPr>
            <p:cNvSpPr/>
            <p:nvPr userDrawn="1"/>
          </p:nvSpPr>
          <p:spPr>
            <a:xfrm>
              <a:off x="2457758"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4" name="Rectangle 133">
              <a:extLst>
                <a:ext uri="{FF2B5EF4-FFF2-40B4-BE49-F238E27FC236}">
                  <a16:creationId xmlns:a16="http://schemas.microsoft.com/office/drawing/2014/main" id="{E09D14ED-EC22-47DE-9CCF-B61DB9B2A518}"/>
                </a:ext>
              </a:extLst>
            </p:cNvPr>
            <p:cNvSpPr/>
            <p:nvPr userDrawn="1"/>
          </p:nvSpPr>
          <p:spPr>
            <a:xfrm>
              <a:off x="2970207"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5" name="Rectangle 134">
              <a:extLst>
                <a:ext uri="{FF2B5EF4-FFF2-40B4-BE49-F238E27FC236}">
                  <a16:creationId xmlns:a16="http://schemas.microsoft.com/office/drawing/2014/main" id="{9CC243E3-B536-42DB-A4D7-19C88EA31B5A}"/>
                </a:ext>
              </a:extLst>
            </p:cNvPr>
            <p:cNvSpPr/>
            <p:nvPr userDrawn="1"/>
          </p:nvSpPr>
          <p:spPr>
            <a:xfrm>
              <a:off x="3482656"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6" name="Rectangle 135">
              <a:extLst>
                <a:ext uri="{FF2B5EF4-FFF2-40B4-BE49-F238E27FC236}">
                  <a16:creationId xmlns:a16="http://schemas.microsoft.com/office/drawing/2014/main" id="{A57FF7C2-44AB-4FDE-A52E-68E4FBEB0AAD}"/>
                </a:ext>
              </a:extLst>
            </p:cNvPr>
            <p:cNvSpPr/>
            <p:nvPr userDrawn="1"/>
          </p:nvSpPr>
          <p:spPr>
            <a:xfrm>
              <a:off x="3995105"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7" name="Rectangle 136">
              <a:extLst>
                <a:ext uri="{FF2B5EF4-FFF2-40B4-BE49-F238E27FC236}">
                  <a16:creationId xmlns:a16="http://schemas.microsoft.com/office/drawing/2014/main" id="{CE9D51E0-83FA-44B9-A096-0BAABF3324BA}"/>
                </a:ext>
              </a:extLst>
            </p:cNvPr>
            <p:cNvSpPr/>
            <p:nvPr userDrawn="1"/>
          </p:nvSpPr>
          <p:spPr>
            <a:xfrm>
              <a:off x="4507554"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8" name="Rectangle 137">
              <a:extLst>
                <a:ext uri="{FF2B5EF4-FFF2-40B4-BE49-F238E27FC236}">
                  <a16:creationId xmlns:a16="http://schemas.microsoft.com/office/drawing/2014/main" id="{759A6952-75EA-4006-BFEE-A8D5EACBEB8E}"/>
                </a:ext>
              </a:extLst>
            </p:cNvPr>
            <p:cNvSpPr/>
            <p:nvPr userDrawn="1"/>
          </p:nvSpPr>
          <p:spPr>
            <a:xfrm>
              <a:off x="5020003"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39" name="Rectangle 138">
              <a:extLst>
                <a:ext uri="{FF2B5EF4-FFF2-40B4-BE49-F238E27FC236}">
                  <a16:creationId xmlns:a16="http://schemas.microsoft.com/office/drawing/2014/main" id="{96AADF5F-0499-449B-8747-88B8506BE02A}"/>
                </a:ext>
              </a:extLst>
            </p:cNvPr>
            <p:cNvSpPr/>
            <p:nvPr userDrawn="1"/>
          </p:nvSpPr>
          <p:spPr>
            <a:xfrm>
              <a:off x="5532452"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0" name="Rectangle 139">
              <a:extLst>
                <a:ext uri="{FF2B5EF4-FFF2-40B4-BE49-F238E27FC236}">
                  <a16:creationId xmlns:a16="http://schemas.microsoft.com/office/drawing/2014/main" id="{B9151978-45CD-461E-B011-A990B422E3A9}"/>
                </a:ext>
              </a:extLst>
            </p:cNvPr>
            <p:cNvSpPr/>
            <p:nvPr userDrawn="1"/>
          </p:nvSpPr>
          <p:spPr>
            <a:xfrm>
              <a:off x="6044901"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1" name="Rectangle 140">
              <a:extLst>
                <a:ext uri="{FF2B5EF4-FFF2-40B4-BE49-F238E27FC236}">
                  <a16:creationId xmlns:a16="http://schemas.microsoft.com/office/drawing/2014/main" id="{FAF5CEEA-4D46-48C2-99A8-5DFA12AC103D}"/>
                </a:ext>
              </a:extLst>
            </p:cNvPr>
            <p:cNvSpPr/>
            <p:nvPr userDrawn="1"/>
          </p:nvSpPr>
          <p:spPr>
            <a:xfrm>
              <a:off x="6557350"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2" name="Rectangle 141">
              <a:extLst>
                <a:ext uri="{FF2B5EF4-FFF2-40B4-BE49-F238E27FC236}">
                  <a16:creationId xmlns:a16="http://schemas.microsoft.com/office/drawing/2014/main" id="{A7B2740F-04C2-4A3D-927E-404F03E7595F}"/>
                </a:ext>
              </a:extLst>
            </p:cNvPr>
            <p:cNvSpPr/>
            <p:nvPr userDrawn="1"/>
          </p:nvSpPr>
          <p:spPr>
            <a:xfrm>
              <a:off x="7069799"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3" name="Rectangle 142">
              <a:extLst>
                <a:ext uri="{FF2B5EF4-FFF2-40B4-BE49-F238E27FC236}">
                  <a16:creationId xmlns:a16="http://schemas.microsoft.com/office/drawing/2014/main" id="{BCE2FC30-5ADB-4B87-A94C-B2DC8CD00050}"/>
                </a:ext>
              </a:extLst>
            </p:cNvPr>
            <p:cNvSpPr/>
            <p:nvPr userDrawn="1"/>
          </p:nvSpPr>
          <p:spPr>
            <a:xfrm>
              <a:off x="7582248"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4" name="Rectangle 143">
              <a:extLst>
                <a:ext uri="{FF2B5EF4-FFF2-40B4-BE49-F238E27FC236}">
                  <a16:creationId xmlns:a16="http://schemas.microsoft.com/office/drawing/2014/main" id="{88D366A8-5332-47E5-9DCF-8093A122ABD4}"/>
                </a:ext>
              </a:extLst>
            </p:cNvPr>
            <p:cNvSpPr/>
            <p:nvPr userDrawn="1"/>
          </p:nvSpPr>
          <p:spPr>
            <a:xfrm>
              <a:off x="8094697"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5" name="Rectangle 144">
              <a:extLst>
                <a:ext uri="{FF2B5EF4-FFF2-40B4-BE49-F238E27FC236}">
                  <a16:creationId xmlns:a16="http://schemas.microsoft.com/office/drawing/2014/main" id="{2B08E73A-2A02-4F1E-8D73-D04CE6F6D7C9}"/>
                </a:ext>
              </a:extLst>
            </p:cNvPr>
            <p:cNvSpPr/>
            <p:nvPr userDrawn="1"/>
          </p:nvSpPr>
          <p:spPr>
            <a:xfrm>
              <a:off x="8607146"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6" name="Rectangle 145">
              <a:extLst>
                <a:ext uri="{FF2B5EF4-FFF2-40B4-BE49-F238E27FC236}">
                  <a16:creationId xmlns:a16="http://schemas.microsoft.com/office/drawing/2014/main" id="{D460EBA2-54A5-4465-835F-A6B4BCF739B5}"/>
                </a:ext>
              </a:extLst>
            </p:cNvPr>
            <p:cNvSpPr/>
            <p:nvPr userDrawn="1"/>
          </p:nvSpPr>
          <p:spPr>
            <a:xfrm>
              <a:off x="9119595"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7" name="Rectangle 146">
              <a:extLst>
                <a:ext uri="{FF2B5EF4-FFF2-40B4-BE49-F238E27FC236}">
                  <a16:creationId xmlns:a16="http://schemas.microsoft.com/office/drawing/2014/main" id="{C80E8C01-E64E-4413-BAE2-91A570AD9574}"/>
                </a:ext>
              </a:extLst>
            </p:cNvPr>
            <p:cNvSpPr/>
            <p:nvPr userDrawn="1"/>
          </p:nvSpPr>
          <p:spPr>
            <a:xfrm>
              <a:off x="9632044"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8" name="Rectangle 147">
              <a:extLst>
                <a:ext uri="{FF2B5EF4-FFF2-40B4-BE49-F238E27FC236}">
                  <a16:creationId xmlns:a16="http://schemas.microsoft.com/office/drawing/2014/main" id="{4C781C87-E5B5-4699-9863-ED4EE1F62AD1}"/>
                </a:ext>
              </a:extLst>
            </p:cNvPr>
            <p:cNvSpPr/>
            <p:nvPr userDrawn="1"/>
          </p:nvSpPr>
          <p:spPr>
            <a:xfrm>
              <a:off x="10144493"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49" name="Rectangle 148">
              <a:extLst>
                <a:ext uri="{FF2B5EF4-FFF2-40B4-BE49-F238E27FC236}">
                  <a16:creationId xmlns:a16="http://schemas.microsoft.com/office/drawing/2014/main" id="{DCF1D9D4-8D5D-4D04-AE67-17DE2551E116}"/>
                </a:ext>
              </a:extLst>
            </p:cNvPr>
            <p:cNvSpPr/>
            <p:nvPr userDrawn="1"/>
          </p:nvSpPr>
          <p:spPr>
            <a:xfrm>
              <a:off x="10656942"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0" name="Rectangle 149">
              <a:extLst>
                <a:ext uri="{FF2B5EF4-FFF2-40B4-BE49-F238E27FC236}">
                  <a16:creationId xmlns:a16="http://schemas.microsoft.com/office/drawing/2014/main" id="{20BFFB2E-577F-42EA-A727-7FC53BA957F0}"/>
                </a:ext>
              </a:extLst>
            </p:cNvPr>
            <p:cNvSpPr/>
            <p:nvPr userDrawn="1"/>
          </p:nvSpPr>
          <p:spPr>
            <a:xfrm>
              <a:off x="11169391"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1" name="Rectangle 150">
              <a:extLst>
                <a:ext uri="{FF2B5EF4-FFF2-40B4-BE49-F238E27FC236}">
                  <a16:creationId xmlns:a16="http://schemas.microsoft.com/office/drawing/2014/main" id="{B10A0499-CCDC-4C98-962C-98F02BA63DBF}"/>
                </a:ext>
              </a:extLst>
            </p:cNvPr>
            <p:cNvSpPr/>
            <p:nvPr userDrawn="1"/>
          </p:nvSpPr>
          <p:spPr>
            <a:xfrm>
              <a:off x="11681840"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2" name="Rectangle 1">
              <a:extLst>
                <a:ext uri="{FF2B5EF4-FFF2-40B4-BE49-F238E27FC236}">
                  <a16:creationId xmlns:a16="http://schemas.microsoft.com/office/drawing/2014/main" id="{1F2E5F9A-FAFC-4685-AB96-6D8CFFCC3A11}"/>
                </a:ext>
              </a:extLst>
            </p:cNvPr>
            <p:cNvSpPr/>
            <p:nvPr userDrawn="1"/>
          </p:nvSpPr>
          <p:spPr>
            <a:xfrm>
              <a:off x="-2" y="0"/>
              <a:ext cx="407964" cy="352425"/>
            </a:xfrm>
            <a:prstGeom prst="rect">
              <a:avLst/>
            </a:prstGeom>
            <a:solidFill>
              <a:srgbClr val="003F2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6" name="Rectangle 155">
              <a:extLst>
                <a:ext uri="{FF2B5EF4-FFF2-40B4-BE49-F238E27FC236}">
                  <a16:creationId xmlns:a16="http://schemas.microsoft.com/office/drawing/2014/main" id="{2C45F6DD-57AA-4B23-A232-BC495AF23A85}"/>
                </a:ext>
              </a:extLst>
            </p:cNvPr>
            <p:cNvSpPr/>
            <p:nvPr userDrawn="1"/>
          </p:nvSpPr>
          <p:spPr>
            <a:xfrm>
              <a:off x="-2" y="1499795"/>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7" name="Rectangle 156">
              <a:extLst>
                <a:ext uri="{FF2B5EF4-FFF2-40B4-BE49-F238E27FC236}">
                  <a16:creationId xmlns:a16="http://schemas.microsoft.com/office/drawing/2014/main" id="{B757AC7E-7339-48E4-8427-1FC7B3CF63C5}"/>
                </a:ext>
              </a:extLst>
            </p:cNvPr>
            <p:cNvSpPr/>
            <p:nvPr userDrawn="1"/>
          </p:nvSpPr>
          <p:spPr>
            <a:xfrm>
              <a:off x="-2" y="2126099"/>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8" name="Rectangle 157">
              <a:extLst>
                <a:ext uri="{FF2B5EF4-FFF2-40B4-BE49-F238E27FC236}">
                  <a16:creationId xmlns:a16="http://schemas.microsoft.com/office/drawing/2014/main" id="{405CC6FA-8976-4A8D-849E-AB90D510B847}"/>
                </a:ext>
              </a:extLst>
            </p:cNvPr>
            <p:cNvSpPr/>
            <p:nvPr userDrawn="1"/>
          </p:nvSpPr>
          <p:spPr>
            <a:xfrm>
              <a:off x="-2" y="2752403"/>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59" name="Rectangle 158">
              <a:extLst>
                <a:ext uri="{FF2B5EF4-FFF2-40B4-BE49-F238E27FC236}">
                  <a16:creationId xmlns:a16="http://schemas.microsoft.com/office/drawing/2014/main" id="{5A90981E-485F-4B9A-8192-7F577B4132FC}"/>
                </a:ext>
              </a:extLst>
            </p:cNvPr>
            <p:cNvSpPr/>
            <p:nvPr userDrawn="1"/>
          </p:nvSpPr>
          <p:spPr>
            <a:xfrm>
              <a:off x="-2" y="3378707"/>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60" name="Rectangle 159">
              <a:extLst>
                <a:ext uri="{FF2B5EF4-FFF2-40B4-BE49-F238E27FC236}">
                  <a16:creationId xmlns:a16="http://schemas.microsoft.com/office/drawing/2014/main" id="{A919F441-23FA-4B71-86D4-78CA1BBCA16E}"/>
                </a:ext>
              </a:extLst>
            </p:cNvPr>
            <p:cNvSpPr/>
            <p:nvPr userDrawn="1"/>
          </p:nvSpPr>
          <p:spPr>
            <a:xfrm>
              <a:off x="-2" y="4005011"/>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61" name="Rectangle 160">
              <a:extLst>
                <a:ext uri="{FF2B5EF4-FFF2-40B4-BE49-F238E27FC236}">
                  <a16:creationId xmlns:a16="http://schemas.microsoft.com/office/drawing/2014/main" id="{FC93837A-3379-45BD-A289-BBB7E078CB90}"/>
                </a:ext>
              </a:extLst>
            </p:cNvPr>
            <p:cNvSpPr/>
            <p:nvPr userDrawn="1"/>
          </p:nvSpPr>
          <p:spPr>
            <a:xfrm>
              <a:off x="-2" y="4631315"/>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66" name="Rectangle 165">
              <a:extLst>
                <a:ext uri="{FF2B5EF4-FFF2-40B4-BE49-F238E27FC236}">
                  <a16:creationId xmlns:a16="http://schemas.microsoft.com/office/drawing/2014/main" id="{44F5F903-BB9D-43EB-A5D0-12CF0F1AE1B5}"/>
                </a:ext>
              </a:extLst>
            </p:cNvPr>
            <p:cNvSpPr/>
            <p:nvPr userDrawn="1"/>
          </p:nvSpPr>
          <p:spPr>
            <a:xfrm>
              <a:off x="-2" y="5257619"/>
              <a:ext cx="407964" cy="100584"/>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70" name="Rectangle 169">
              <a:extLst>
                <a:ext uri="{FF2B5EF4-FFF2-40B4-BE49-F238E27FC236}">
                  <a16:creationId xmlns:a16="http://schemas.microsoft.com/office/drawing/2014/main" id="{8A325BCE-C99F-4B84-91CA-F3643F4B1DE8}"/>
                </a:ext>
              </a:extLst>
            </p:cNvPr>
            <p:cNvSpPr/>
            <p:nvPr userDrawn="1"/>
          </p:nvSpPr>
          <p:spPr>
            <a:xfrm>
              <a:off x="-2" y="876300"/>
              <a:ext cx="407964" cy="97775"/>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72" name="Rectangle 171">
              <a:extLst>
                <a:ext uri="{FF2B5EF4-FFF2-40B4-BE49-F238E27FC236}">
                  <a16:creationId xmlns:a16="http://schemas.microsoft.com/office/drawing/2014/main" id="{F9DE1136-277D-40EC-8A26-E9B9345DF0F6}"/>
                </a:ext>
              </a:extLst>
            </p:cNvPr>
            <p:cNvSpPr/>
            <p:nvPr userDrawn="1"/>
          </p:nvSpPr>
          <p:spPr>
            <a:xfrm flipV="1">
              <a:off x="-2" y="6505575"/>
              <a:ext cx="407964" cy="352425"/>
            </a:xfrm>
            <a:prstGeom prst="rect">
              <a:avLst/>
            </a:prstGeom>
            <a:solidFill>
              <a:srgbClr val="003F2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75" name="Rectangle 174">
              <a:extLst>
                <a:ext uri="{FF2B5EF4-FFF2-40B4-BE49-F238E27FC236}">
                  <a16:creationId xmlns:a16="http://schemas.microsoft.com/office/drawing/2014/main" id="{AEFF5538-8C30-46ED-A7AE-32352DB97E32}"/>
                </a:ext>
              </a:extLst>
            </p:cNvPr>
            <p:cNvSpPr/>
            <p:nvPr userDrawn="1"/>
          </p:nvSpPr>
          <p:spPr>
            <a:xfrm flipV="1">
              <a:off x="-2" y="5883925"/>
              <a:ext cx="407964" cy="97775"/>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87" name="Rectangle 186">
              <a:extLst>
                <a:ext uri="{FF2B5EF4-FFF2-40B4-BE49-F238E27FC236}">
                  <a16:creationId xmlns:a16="http://schemas.microsoft.com/office/drawing/2014/main" id="{E7387E6F-45D4-4A80-B30C-DAA65504A7D8}"/>
                </a:ext>
              </a:extLst>
            </p:cNvPr>
            <p:cNvSpPr/>
            <p:nvPr userDrawn="1"/>
          </p:nvSpPr>
          <p:spPr>
            <a:xfrm flipH="1">
              <a:off x="407962" y="0"/>
              <a:ext cx="100584" cy="352425"/>
            </a:xfrm>
            <a:prstGeom prst="rect">
              <a:avLst/>
            </a:prstGeom>
            <a:solidFill>
              <a:srgbClr val="80BBAD"/>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lvl="0" algn="ctr">
                <a:spcAft>
                  <a:spcPts val="300"/>
                </a:spcAft>
              </a:pPr>
              <a:endParaRPr lang="en-US" dirty="0">
                <a:solidFill>
                  <a:schemeClr val="bg1"/>
                </a:solidFill>
              </a:endParaRPr>
            </a:p>
          </p:txBody>
        </p:sp>
        <p:sp>
          <p:nvSpPr>
            <p:cNvPr id="193" name="Rectangle 192">
              <a:extLst>
                <a:ext uri="{FF2B5EF4-FFF2-40B4-BE49-F238E27FC236}">
                  <a16:creationId xmlns:a16="http://schemas.microsoft.com/office/drawing/2014/main" id="{6B90070F-20C9-4260-8302-B2307941D71F}"/>
                </a:ext>
              </a:extLst>
            </p:cNvPr>
            <p:cNvSpPr/>
            <p:nvPr userDrawn="1"/>
          </p:nvSpPr>
          <p:spPr>
            <a:xfrm>
              <a:off x="-2" y="352425"/>
              <a:ext cx="411480" cy="100584"/>
            </a:xfrm>
            <a:prstGeom prst="rect">
              <a:avLst/>
            </a:prstGeom>
            <a:solidFill>
              <a:srgbClr val="D2785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sz="2200" dirty="0">
                <a:solidFill>
                  <a:schemeClr val="bg1"/>
                </a:solidFill>
              </a:endParaRPr>
            </a:p>
          </p:txBody>
        </p:sp>
        <p:sp>
          <p:nvSpPr>
            <p:cNvPr id="194" name="Rectangle 193">
              <a:extLst>
                <a:ext uri="{FF2B5EF4-FFF2-40B4-BE49-F238E27FC236}">
                  <a16:creationId xmlns:a16="http://schemas.microsoft.com/office/drawing/2014/main" id="{77977B84-E179-47CE-9642-3E31FE2F018A}"/>
                </a:ext>
              </a:extLst>
            </p:cNvPr>
            <p:cNvSpPr/>
            <p:nvPr userDrawn="1"/>
          </p:nvSpPr>
          <p:spPr>
            <a:xfrm flipV="1">
              <a:off x="-2" y="6404991"/>
              <a:ext cx="411480" cy="100584"/>
            </a:xfrm>
            <a:prstGeom prst="rect">
              <a:avLst/>
            </a:prstGeom>
            <a:solidFill>
              <a:srgbClr val="D2785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sz="2200" dirty="0">
                <a:solidFill>
                  <a:schemeClr val="bg1"/>
                </a:solidFill>
              </a:endParaRPr>
            </a:p>
          </p:txBody>
        </p:sp>
      </p:grpSp>
      <p:sp>
        <p:nvSpPr>
          <p:cNvPr id="7" name="Page Number">
            <a:extLst>
              <a:ext uri="{FF2B5EF4-FFF2-40B4-BE49-F238E27FC236}">
                <a16:creationId xmlns:a16="http://schemas.microsoft.com/office/drawing/2014/main" id="{E58E7509-6F56-4384-96C9-87A36BA2BC0F}"/>
              </a:ext>
            </a:extLst>
          </p:cNvPr>
          <p:cNvSpPr txBox="1"/>
          <p:nvPr userDrawn="1"/>
        </p:nvSpPr>
        <p:spPr>
          <a:xfrm>
            <a:off x="9234403" y="6479922"/>
            <a:ext cx="2448000" cy="123111"/>
          </a:xfrm>
          <a:prstGeom prst="rect">
            <a:avLst/>
          </a:prstGeom>
          <a:noFill/>
        </p:spPr>
        <p:txBody>
          <a:bodyPr wrap="square" lIns="0" tIns="0" rIns="0" bIns="0">
            <a:spAutoFit/>
          </a:bodyPr>
          <a:lstStyle/>
          <a:p>
            <a:pPr marL="0" algn="r" defTabSz="914400" rtl="0" eaLnBrk="1" latinLnBrk="0" hangingPunct="1"/>
            <a:fld id="{1C89B4D1-E1CE-4E79-B913-C04DDECCCBCD}" type="slidenum">
              <a:rPr lang="en-US" sz="800" b="0" kern="1200" cap="none" baseline="0" smtClean="0">
                <a:solidFill>
                  <a:schemeClr val="tx1"/>
                </a:solidFill>
                <a:latin typeface="+mn-lt"/>
                <a:ea typeface="+mn-ea"/>
                <a:cs typeface="+mn-cs"/>
              </a:rPr>
              <a:pPr marL="0" algn="r" defTabSz="914400" rtl="0" eaLnBrk="1" latinLnBrk="0" hangingPunct="1"/>
              <a:t>‹#›</a:t>
            </a:fld>
            <a:endParaRPr lang="en-US" sz="800" b="0" kern="1200" cap="none" baseline="0" dirty="0">
              <a:solidFill>
                <a:schemeClr val="tx1"/>
              </a:solidFill>
              <a:latin typeface="+mn-lt"/>
              <a:ea typeface="+mn-ea"/>
              <a:cs typeface="+mn-cs"/>
            </a:endParaRPr>
          </a:p>
        </p:txBody>
      </p:sp>
      <p:sp>
        <p:nvSpPr>
          <p:cNvPr id="6" name="Copyright">
            <a:extLst>
              <a:ext uri="{FF2B5EF4-FFF2-40B4-BE49-F238E27FC236}">
                <a16:creationId xmlns:a16="http://schemas.microsoft.com/office/drawing/2014/main" id="{F635EDC6-6E44-4FEB-ADC2-DD75954004E7}"/>
              </a:ext>
            </a:extLst>
          </p:cNvPr>
          <p:cNvSpPr txBox="1"/>
          <p:nvPr userDrawn="1"/>
        </p:nvSpPr>
        <p:spPr>
          <a:xfrm>
            <a:off x="518991" y="6479922"/>
            <a:ext cx="2448000" cy="123111"/>
          </a:xfrm>
          <a:prstGeom prst="rect">
            <a:avLst/>
          </a:prstGeom>
          <a:noFill/>
        </p:spPr>
        <p:txBody>
          <a:bodyPr wrap="square" lIns="0" tIns="0" rIns="0" bIns="0">
            <a:spAutoFit/>
          </a:bodyPr>
          <a:lstStyle/>
          <a:p>
            <a:pPr marL="0" algn="l" defTabSz="914400" rtl="0" eaLnBrk="1" latinLnBrk="0" hangingPunct="1"/>
            <a:r>
              <a:rPr lang="en-US" sz="800" b="0" kern="1200" cap="none" baseline="0" dirty="0">
                <a:solidFill>
                  <a:schemeClr val="tx1"/>
                </a:solidFill>
                <a:latin typeface="+mn-lt"/>
                <a:ea typeface="+mn-ea"/>
                <a:cs typeface="+mn-cs"/>
              </a:rPr>
              <a:t>Confidential &amp; Proprietary | © 2022 CBRE, Inc.</a:t>
            </a:r>
          </a:p>
        </p:txBody>
      </p:sp>
      <p:sp>
        <p:nvSpPr>
          <p:cNvPr id="18" name="Text Placeholder 17">
            <a:extLst>
              <a:ext uri="{FF2B5EF4-FFF2-40B4-BE49-F238E27FC236}">
                <a16:creationId xmlns:a16="http://schemas.microsoft.com/office/drawing/2014/main" id="{2593EE55-8927-4040-B221-77F9998365E8}"/>
              </a:ext>
            </a:extLst>
          </p:cNvPr>
          <p:cNvSpPr>
            <a:spLocks noGrp="1"/>
          </p:cNvSpPr>
          <p:nvPr userDrawn="1">
            <p:ph type="body" idx="1"/>
          </p:nvPr>
        </p:nvSpPr>
        <p:spPr>
          <a:xfrm>
            <a:off x="3584575" y="1601788"/>
            <a:ext cx="3484562" cy="4275137"/>
          </a:xfrm>
          <a:prstGeom prst="rect">
            <a:avLst/>
          </a:prstGeom>
        </p:spPr>
        <p:txBody>
          <a:bodyPr vert="horz" lIns="0" tIns="0" rIns="72000" bIns="0" rtlCol="0">
            <a:noAutofit/>
          </a:bodyPr>
          <a:lstStyle/>
          <a:p>
            <a:pPr lvl="0"/>
            <a:r>
              <a:rPr lang="en-US"/>
              <a:t>Heading 1</a:t>
            </a:r>
          </a:p>
          <a:p>
            <a:pPr lvl="1"/>
            <a:r>
              <a:rPr lang="en-US"/>
              <a:t>Heading 2</a:t>
            </a:r>
          </a:p>
          <a:p>
            <a:pPr lvl="2"/>
            <a:r>
              <a:rPr lang="en-US"/>
              <a:t>Body Copy</a:t>
            </a:r>
          </a:p>
          <a:p>
            <a:pPr lvl="3"/>
            <a:r>
              <a:rPr lang="en-US"/>
              <a:t>Body Bullet</a:t>
            </a:r>
          </a:p>
          <a:p>
            <a:pPr lvl="4"/>
            <a:r>
              <a:rPr lang="en-US"/>
              <a:t>Body Bullet 2</a:t>
            </a:r>
          </a:p>
          <a:p>
            <a:pPr lvl="5"/>
            <a:r>
              <a:rPr lang="en-US"/>
              <a:t>Heading 3</a:t>
            </a:r>
          </a:p>
          <a:p>
            <a:pPr lvl="6"/>
            <a:r>
              <a:rPr lang="en-US"/>
              <a:t>Caption</a:t>
            </a:r>
          </a:p>
          <a:p>
            <a:pPr lvl="7"/>
            <a:r>
              <a:rPr lang="en-US"/>
              <a:t>Caption copy</a:t>
            </a:r>
          </a:p>
          <a:p>
            <a:pPr lvl="8"/>
            <a:r>
              <a:rPr lang="en-US"/>
              <a:t>Caption bullet</a:t>
            </a:r>
            <a:endParaRPr lang="en-US" dirty="0"/>
          </a:p>
        </p:txBody>
      </p:sp>
      <p:sp>
        <p:nvSpPr>
          <p:cNvPr id="14" name="Title Placeholder 13">
            <a:extLst>
              <a:ext uri="{FF2B5EF4-FFF2-40B4-BE49-F238E27FC236}">
                <a16:creationId xmlns:a16="http://schemas.microsoft.com/office/drawing/2014/main" id="{A9727837-E2B5-42C2-9C90-3857161612D6}"/>
              </a:ext>
            </a:extLst>
          </p:cNvPr>
          <p:cNvSpPr>
            <a:spLocks noGrp="1"/>
          </p:cNvSpPr>
          <p:nvPr userDrawn="1">
            <p:ph type="title"/>
          </p:nvPr>
        </p:nvSpPr>
        <p:spPr>
          <a:xfrm>
            <a:off x="511176" y="1601788"/>
            <a:ext cx="2971800" cy="1325563"/>
          </a:xfrm>
          <a:prstGeom prst="rect">
            <a:avLst/>
          </a:prstGeom>
        </p:spPr>
        <p:txBody>
          <a:bodyPr vert="horz" lIns="0" tIns="0" rIns="0" bIns="0" rtlCol="0" anchor="t">
            <a:noAutofit/>
          </a:bodyPr>
          <a:lstStyle/>
          <a:p>
            <a:r>
              <a:rPr lang="en-US"/>
              <a:t>Click to edit Master title style</a:t>
            </a:r>
            <a:endParaRPr lang="en-US" dirty="0"/>
          </a:p>
        </p:txBody>
      </p:sp>
      <p:grpSp>
        <p:nvGrpSpPr>
          <p:cNvPr id="3" name="3 RULERS">
            <a:extLst>
              <a:ext uri="{FF2B5EF4-FFF2-40B4-BE49-F238E27FC236}">
                <a16:creationId xmlns:a16="http://schemas.microsoft.com/office/drawing/2014/main" id="{58546772-EDD0-49D0-8555-CCCD409EC605}"/>
              </a:ext>
            </a:extLst>
          </p:cNvPr>
          <p:cNvGrpSpPr/>
          <p:nvPr userDrawn="1"/>
        </p:nvGrpSpPr>
        <p:grpSpPr>
          <a:xfrm>
            <a:off x="-1" y="-1101852"/>
            <a:ext cx="12700255" cy="8655870"/>
            <a:chOff x="-1" y="-1101852"/>
            <a:chExt cx="12700255" cy="8655870"/>
          </a:xfrm>
        </p:grpSpPr>
        <p:grpSp>
          <p:nvGrpSpPr>
            <p:cNvPr id="231" name="BOTTOM RULER">
              <a:extLst>
                <a:ext uri="{FF2B5EF4-FFF2-40B4-BE49-F238E27FC236}">
                  <a16:creationId xmlns:a16="http://schemas.microsoft.com/office/drawing/2014/main" id="{FF19BDBA-4DD0-4E84-A507-BE3A8B1A597A}"/>
                </a:ext>
              </a:extLst>
            </p:cNvPr>
            <p:cNvGrpSpPr/>
            <p:nvPr userDrawn="1"/>
          </p:nvGrpSpPr>
          <p:grpSpPr>
            <a:xfrm>
              <a:off x="0" y="6977946"/>
              <a:ext cx="12191991" cy="576072"/>
              <a:chOff x="0" y="6977946"/>
              <a:chExt cx="12191991" cy="576072"/>
            </a:xfrm>
          </p:grpSpPr>
          <p:sp>
            <p:nvSpPr>
              <p:cNvPr id="342" name="Rectangle 341">
                <a:extLst>
                  <a:ext uri="{FF2B5EF4-FFF2-40B4-BE49-F238E27FC236}">
                    <a16:creationId xmlns:a16="http://schemas.microsoft.com/office/drawing/2014/main" id="{EB93C678-614C-454B-9F72-5DC02AD9F826}"/>
                  </a:ext>
                </a:extLst>
              </p:cNvPr>
              <p:cNvSpPr/>
              <p:nvPr userDrawn="1"/>
            </p:nvSpPr>
            <p:spPr>
              <a:xfrm>
                <a:off x="0" y="6977946"/>
                <a:ext cx="12191991" cy="576072"/>
              </a:xfrm>
              <a:prstGeom prst="rect">
                <a:avLst/>
              </a:prstGeom>
              <a:solidFill>
                <a:srgbClr val="FFFFFF">
                  <a:alpha val="30000"/>
                </a:srgbClr>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grpSp>
            <p:nvGrpSpPr>
              <p:cNvPr id="230" name="Group 229">
                <a:extLst>
                  <a:ext uri="{FF2B5EF4-FFF2-40B4-BE49-F238E27FC236}">
                    <a16:creationId xmlns:a16="http://schemas.microsoft.com/office/drawing/2014/main" id="{5F8DFE26-6034-49EF-BDB4-A1FC69A21E6A}"/>
                  </a:ext>
                </a:extLst>
              </p:cNvPr>
              <p:cNvGrpSpPr/>
              <p:nvPr userDrawn="1"/>
            </p:nvGrpSpPr>
            <p:grpSpPr>
              <a:xfrm>
                <a:off x="511175" y="7434126"/>
                <a:ext cx="11168063" cy="54864"/>
                <a:chOff x="511175" y="7434126"/>
                <a:chExt cx="11168063" cy="54864"/>
              </a:xfrm>
            </p:grpSpPr>
            <p:sp>
              <p:nvSpPr>
                <p:cNvPr id="360" name="Rectangle 359">
                  <a:extLst>
                    <a:ext uri="{FF2B5EF4-FFF2-40B4-BE49-F238E27FC236}">
                      <a16:creationId xmlns:a16="http://schemas.microsoft.com/office/drawing/2014/main" id="{D2924E4D-109A-4FF1-B165-149C0C8DB05E}"/>
                    </a:ext>
                  </a:extLst>
                </p:cNvPr>
                <p:cNvSpPr/>
                <p:nvPr userDrawn="1"/>
              </p:nvSpPr>
              <p:spPr>
                <a:xfrm>
                  <a:off x="511175" y="7434126"/>
                  <a:ext cx="5533467"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r>
                    <a:rPr lang="en-US" sz="1050">
                      <a:solidFill>
                        <a:srgbClr val="3E7CA6"/>
                      </a:solidFill>
                      <a:latin typeface="Calibre Medium" panose="020B0603030202060203" pitchFamily="34" charset="0"/>
                    </a:rPr>
                    <a:t>1/2 = 6.05” / 15.37 cm</a:t>
                  </a:r>
                  <a:endParaRPr lang="en-US" sz="1050" dirty="0">
                    <a:solidFill>
                      <a:srgbClr val="3E7CA6"/>
                    </a:solidFill>
                    <a:latin typeface="Calibre Medium" panose="020B0603030202060203" pitchFamily="34" charset="0"/>
                  </a:endParaRPr>
                </a:p>
              </p:txBody>
            </p:sp>
            <p:sp>
              <p:nvSpPr>
                <p:cNvPr id="361" name="Rectangle 360">
                  <a:extLst>
                    <a:ext uri="{FF2B5EF4-FFF2-40B4-BE49-F238E27FC236}">
                      <a16:creationId xmlns:a16="http://schemas.microsoft.com/office/drawing/2014/main" id="{E557CE4E-1758-4C80-95DC-F1BA07C7A284}"/>
                    </a:ext>
                  </a:extLst>
                </p:cNvPr>
                <p:cNvSpPr/>
                <p:nvPr userDrawn="1"/>
              </p:nvSpPr>
              <p:spPr>
                <a:xfrm>
                  <a:off x="6145771" y="7434126"/>
                  <a:ext cx="5533467"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endParaRPr lang="en-US" sz="1050" dirty="0">
                    <a:solidFill>
                      <a:srgbClr val="3E7CA6"/>
                    </a:solidFill>
                    <a:latin typeface="Calibre Medium" panose="020B0603030202060203" pitchFamily="34" charset="0"/>
                  </a:endParaRPr>
                </a:p>
              </p:txBody>
            </p:sp>
          </p:grpSp>
          <p:grpSp>
            <p:nvGrpSpPr>
              <p:cNvPr id="229" name="Group 228">
                <a:extLst>
                  <a:ext uri="{FF2B5EF4-FFF2-40B4-BE49-F238E27FC236}">
                    <a16:creationId xmlns:a16="http://schemas.microsoft.com/office/drawing/2014/main" id="{F89F4776-A138-474F-A930-62CF2F72883E}"/>
                  </a:ext>
                </a:extLst>
              </p:cNvPr>
              <p:cNvGrpSpPr/>
              <p:nvPr userDrawn="1"/>
            </p:nvGrpSpPr>
            <p:grpSpPr>
              <a:xfrm>
                <a:off x="511175" y="7303742"/>
                <a:ext cx="10656888" cy="54864"/>
                <a:chOff x="511175" y="7303742"/>
                <a:chExt cx="10656888" cy="54864"/>
              </a:xfrm>
            </p:grpSpPr>
            <p:sp>
              <p:nvSpPr>
                <p:cNvPr id="357" name="Rectangle 356">
                  <a:extLst>
                    <a:ext uri="{FF2B5EF4-FFF2-40B4-BE49-F238E27FC236}">
                      <a16:creationId xmlns:a16="http://schemas.microsoft.com/office/drawing/2014/main" id="{6A6B30C3-B12A-45E8-818E-616322CE96A6}"/>
                    </a:ext>
                  </a:extLst>
                </p:cNvPr>
                <p:cNvSpPr/>
                <p:nvPr userDrawn="1"/>
              </p:nvSpPr>
              <p:spPr>
                <a:xfrm>
                  <a:off x="511175" y="7303742"/>
                  <a:ext cx="3484562"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r>
                    <a:rPr lang="en-US" sz="1050">
                      <a:solidFill>
                        <a:schemeClr val="tx1"/>
                      </a:solidFill>
                      <a:latin typeface="Calibre Medium" panose="020B0603030202060203" pitchFamily="34" charset="0"/>
                    </a:rPr>
                    <a:t>1/3 = 3.81” / 9.68 cm</a:t>
                  </a:r>
                  <a:endParaRPr lang="en-US" sz="1050" dirty="0">
                    <a:solidFill>
                      <a:schemeClr val="tx1"/>
                    </a:solidFill>
                    <a:latin typeface="Calibre Medium" panose="020B0603030202060203" pitchFamily="34" charset="0"/>
                  </a:endParaRPr>
                </a:p>
              </p:txBody>
            </p:sp>
            <p:sp>
              <p:nvSpPr>
                <p:cNvPr id="358" name="Rectangle 357">
                  <a:extLst>
                    <a:ext uri="{FF2B5EF4-FFF2-40B4-BE49-F238E27FC236}">
                      <a16:creationId xmlns:a16="http://schemas.microsoft.com/office/drawing/2014/main" id="{9B8007E8-7732-435C-8A7E-4EF40E9FD16A}"/>
                    </a:ext>
                  </a:extLst>
                </p:cNvPr>
                <p:cNvSpPr/>
                <p:nvPr userDrawn="1"/>
              </p:nvSpPr>
              <p:spPr>
                <a:xfrm>
                  <a:off x="4097338" y="7303742"/>
                  <a:ext cx="3484562"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endParaRPr lang="en-US" sz="1050" dirty="0">
                    <a:solidFill>
                      <a:schemeClr val="tx1"/>
                    </a:solidFill>
                    <a:latin typeface="Calibre Medium" panose="020B0603030202060203" pitchFamily="34" charset="0"/>
                  </a:endParaRPr>
                </a:p>
              </p:txBody>
            </p:sp>
            <p:sp>
              <p:nvSpPr>
                <p:cNvPr id="359" name="Rectangle 358">
                  <a:extLst>
                    <a:ext uri="{FF2B5EF4-FFF2-40B4-BE49-F238E27FC236}">
                      <a16:creationId xmlns:a16="http://schemas.microsoft.com/office/drawing/2014/main" id="{5DAE70A1-8DE5-4291-B7C8-395C41615B07}"/>
                    </a:ext>
                  </a:extLst>
                </p:cNvPr>
                <p:cNvSpPr/>
                <p:nvPr userDrawn="1"/>
              </p:nvSpPr>
              <p:spPr>
                <a:xfrm>
                  <a:off x="7683501" y="7303742"/>
                  <a:ext cx="3484562"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endParaRPr lang="en-US" sz="1050" dirty="0">
                    <a:solidFill>
                      <a:schemeClr val="tx1"/>
                    </a:solidFill>
                    <a:latin typeface="Calibre Medium" panose="020B0603030202060203" pitchFamily="34" charset="0"/>
                  </a:endParaRPr>
                </a:p>
              </p:txBody>
            </p:sp>
          </p:grpSp>
          <p:grpSp>
            <p:nvGrpSpPr>
              <p:cNvPr id="228" name="Group 227">
                <a:extLst>
                  <a:ext uri="{FF2B5EF4-FFF2-40B4-BE49-F238E27FC236}">
                    <a16:creationId xmlns:a16="http://schemas.microsoft.com/office/drawing/2014/main" id="{DBCE480A-06A5-4217-BD84-B0A6F8EA0356}"/>
                  </a:ext>
                </a:extLst>
              </p:cNvPr>
              <p:cNvGrpSpPr/>
              <p:nvPr userDrawn="1"/>
            </p:nvGrpSpPr>
            <p:grpSpPr>
              <a:xfrm>
                <a:off x="511175" y="7173358"/>
                <a:ext cx="10145425" cy="54864"/>
                <a:chOff x="511175" y="7173358"/>
                <a:chExt cx="10145425" cy="54864"/>
              </a:xfrm>
            </p:grpSpPr>
            <p:sp>
              <p:nvSpPr>
                <p:cNvPr id="353" name="Rectangle 352">
                  <a:extLst>
                    <a:ext uri="{FF2B5EF4-FFF2-40B4-BE49-F238E27FC236}">
                      <a16:creationId xmlns:a16="http://schemas.microsoft.com/office/drawing/2014/main" id="{E14F47AB-9517-49F6-9BC1-943BAE70D7A0}"/>
                    </a:ext>
                  </a:extLst>
                </p:cNvPr>
                <p:cNvSpPr/>
                <p:nvPr userDrawn="1"/>
              </p:nvSpPr>
              <p:spPr>
                <a:xfrm>
                  <a:off x="511175" y="7173358"/>
                  <a:ext cx="2457450"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r>
                    <a:rPr lang="en-US" sz="1050">
                      <a:solidFill>
                        <a:srgbClr val="885073"/>
                      </a:solidFill>
                      <a:latin typeface="Calibre Medium" panose="020B0603030202060203" pitchFamily="34" charset="0"/>
                    </a:rPr>
                    <a:t>1/4 = 2.69” / 6.83 cm</a:t>
                  </a:r>
                  <a:endParaRPr lang="en-US" sz="1050" dirty="0">
                    <a:solidFill>
                      <a:srgbClr val="885073"/>
                    </a:solidFill>
                    <a:latin typeface="Calibre Medium" panose="020B0603030202060203" pitchFamily="34" charset="0"/>
                  </a:endParaRPr>
                </a:p>
              </p:txBody>
            </p:sp>
            <p:sp>
              <p:nvSpPr>
                <p:cNvPr id="206" name="Rectangle 205">
                  <a:extLst>
                    <a:ext uri="{FF2B5EF4-FFF2-40B4-BE49-F238E27FC236}">
                      <a16:creationId xmlns:a16="http://schemas.microsoft.com/office/drawing/2014/main" id="{7BB9E822-17F5-4ACA-96AC-AD97EAAC3EB4}"/>
                    </a:ext>
                  </a:extLst>
                </p:cNvPr>
                <p:cNvSpPr/>
                <p:nvPr userDrawn="1"/>
              </p:nvSpPr>
              <p:spPr>
                <a:xfrm>
                  <a:off x="3073833" y="7173358"/>
                  <a:ext cx="2457450"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endParaRPr lang="en-US" sz="1050" dirty="0">
                    <a:solidFill>
                      <a:srgbClr val="885073"/>
                    </a:solidFill>
                    <a:latin typeface="Calibre Medium" panose="020B0603030202060203" pitchFamily="34" charset="0"/>
                  </a:endParaRPr>
                </a:p>
              </p:txBody>
            </p:sp>
            <p:sp>
              <p:nvSpPr>
                <p:cNvPr id="207" name="Rectangle 206">
                  <a:extLst>
                    <a:ext uri="{FF2B5EF4-FFF2-40B4-BE49-F238E27FC236}">
                      <a16:creationId xmlns:a16="http://schemas.microsoft.com/office/drawing/2014/main" id="{07942AB1-52C2-4422-9D39-D93776150E3B}"/>
                    </a:ext>
                  </a:extLst>
                </p:cNvPr>
                <p:cNvSpPr/>
                <p:nvPr userDrawn="1"/>
              </p:nvSpPr>
              <p:spPr>
                <a:xfrm>
                  <a:off x="5636491" y="7173358"/>
                  <a:ext cx="2457450"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endParaRPr lang="en-US" sz="1050" dirty="0">
                    <a:solidFill>
                      <a:srgbClr val="885073"/>
                    </a:solidFill>
                    <a:latin typeface="Calibre Medium" panose="020B0603030202060203" pitchFamily="34" charset="0"/>
                  </a:endParaRPr>
                </a:p>
              </p:txBody>
            </p:sp>
            <p:sp>
              <p:nvSpPr>
                <p:cNvPr id="208" name="Rectangle 207">
                  <a:extLst>
                    <a:ext uri="{FF2B5EF4-FFF2-40B4-BE49-F238E27FC236}">
                      <a16:creationId xmlns:a16="http://schemas.microsoft.com/office/drawing/2014/main" id="{A0D2AC96-C1E5-437B-BC76-60BD8BEBEB0E}"/>
                    </a:ext>
                  </a:extLst>
                </p:cNvPr>
                <p:cNvSpPr/>
                <p:nvPr userDrawn="1"/>
              </p:nvSpPr>
              <p:spPr>
                <a:xfrm>
                  <a:off x="8199150" y="7173358"/>
                  <a:ext cx="2457450"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lvl="0" algn="l">
                    <a:spcAft>
                      <a:spcPts val="300"/>
                    </a:spcAft>
                  </a:pPr>
                  <a:endParaRPr lang="en-US" sz="1050" dirty="0">
                    <a:solidFill>
                      <a:srgbClr val="885073"/>
                    </a:solidFill>
                    <a:latin typeface="Calibre Medium" panose="020B0603030202060203" pitchFamily="34" charset="0"/>
                  </a:endParaRPr>
                </a:p>
              </p:txBody>
            </p:sp>
          </p:grpSp>
          <p:grpSp>
            <p:nvGrpSpPr>
              <p:cNvPr id="227" name="Group 226">
                <a:extLst>
                  <a:ext uri="{FF2B5EF4-FFF2-40B4-BE49-F238E27FC236}">
                    <a16:creationId xmlns:a16="http://schemas.microsoft.com/office/drawing/2014/main" id="{A75F7D3C-640F-4D99-A460-2CE3171CFCF6}"/>
                  </a:ext>
                </a:extLst>
              </p:cNvPr>
              <p:cNvGrpSpPr/>
              <p:nvPr userDrawn="1"/>
            </p:nvGrpSpPr>
            <p:grpSpPr>
              <a:xfrm>
                <a:off x="511173" y="7042974"/>
                <a:ext cx="10145715" cy="54864"/>
                <a:chOff x="511173" y="7042974"/>
                <a:chExt cx="10145715" cy="54864"/>
              </a:xfrm>
            </p:grpSpPr>
            <p:sp>
              <p:nvSpPr>
                <p:cNvPr id="348" name="Rectangle 347">
                  <a:extLst>
                    <a:ext uri="{FF2B5EF4-FFF2-40B4-BE49-F238E27FC236}">
                      <a16:creationId xmlns:a16="http://schemas.microsoft.com/office/drawing/2014/main" id="{6FD6198B-89D4-4599-9984-049000E8A992}"/>
                    </a:ext>
                  </a:extLst>
                </p:cNvPr>
                <p:cNvSpPr/>
                <p:nvPr userDrawn="1"/>
              </p:nvSpPr>
              <p:spPr>
                <a:xfrm>
                  <a:off x="511173" y="7042974"/>
                  <a:ext cx="1947672"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r>
                    <a:rPr lang="en-US" sz="1050">
                      <a:solidFill>
                        <a:srgbClr val="D2785A"/>
                      </a:solidFill>
                      <a:latin typeface="Calibre Medium" panose="020B0603030202060203" pitchFamily="34" charset="0"/>
                    </a:rPr>
                    <a:t>1/5 = 2.13” / 5.41 cm</a:t>
                  </a:r>
                  <a:endParaRPr lang="en-US" sz="1050" dirty="0">
                    <a:solidFill>
                      <a:srgbClr val="D2785A"/>
                    </a:solidFill>
                    <a:latin typeface="Calibre Medium" panose="020B0603030202060203" pitchFamily="34" charset="0"/>
                  </a:endParaRPr>
                </a:p>
              </p:txBody>
            </p:sp>
            <p:sp>
              <p:nvSpPr>
                <p:cNvPr id="349" name="Rectangle 348">
                  <a:extLst>
                    <a:ext uri="{FF2B5EF4-FFF2-40B4-BE49-F238E27FC236}">
                      <a16:creationId xmlns:a16="http://schemas.microsoft.com/office/drawing/2014/main" id="{8496B313-A6A0-40A3-A49C-2CA437660C77}"/>
                    </a:ext>
                  </a:extLst>
                </p:cNvPr>
                <p:cNvSpPr/>
                <p:nvPr userDrawn="1"/>
              </p:nvSpPr>
              <p:spPr>
                <a:xfrm>
                  <a:off x="6659706" y="7042974"/>
                  <a:ext cx="1947672"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endParaRPr lang="en-US" sz="1050" dirty="0">
                    <a:solidFill>
                      <a:srgbClr val="D2785A"/>
                    </a:solidFill>
                    <a:latin typeface="Calibre Medium" panose="020B0603030202060203" pitchFamily="34" charset="0"/>
                  </a:endParaRPr>
                </a:p>
              </p:txBody>
            </p:sp>
            <p:sp>
              <p:nvSpPr>
                <p:cNvPr id="350" name="Rectangle 349">
                  <a:extLst>
                    <a:ext uri="{FF2B5EF4-FFF2-40B4-BE49-F238E27FC236}">
                      <a16:creationId xmlns:a16="http://schemas.microsoft.com/office/drawing/2014/main" id="{1833EDF0-6232-4468-AD67-BE4687B1AA78}"/>
                    </a:ext>
                  </a:extLst>
                </p:cNvPr>
                <p:cNvSpPr/>
                <p:nvPr userDrawn="1"/>
              </p:nvSpPr>
              <p:spPr>
                <a:xfrm>
                  <a:off x="2560684" y="7042974"/>
                  <a:ext cx="1947672"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endParaRPr lang="en-US" sz="1050" dirty="0">
                    <a:solidFill>
                      <a:srgbClr val="D2785A"/>
                    </a:solidFill>
                    <a:latin typeface="Calibre Medium" panose="020B0603030202060203" pitchFamily="34" charset="0"/>
                  </a:endParaRPr>
                </a:p>
              </p:txBody>
            </p:sp>
            <p:sp>
              <p:nvSpPr>
                <p:cNvPr id="351" name="Rectangle 350">
                  <a:extLst>
                    <a:ext uri="{FF2B5EF4-FFF2-40B4-BE49-F238E27FC236}">
                      <a16:creationId xmlns:a16="http://schemas.microsoft.com/office/drawing/2014/main" id="{A8BDB860-6409-4B19-A6F1-120487B17D9C}"/>
                    </a:ext>
                  </a:extLst>
                </p:cNvPr>
                <p:cNvSpPr/>
                <p:nvPr userDrawn="1"/>
              </p:nvSpPr>
              <p:spPr>
                <a:xfrm>
                  <a:off x="8709216" y="7042974"/>
                  <a:ext cx="1947672"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endParaRPr lang="en-US" sz="1050" dirty="0">
                    <a:solidFill>
                      <a:srgbClr val="D2785A"/>
                    </a:solidFill>
                    <a:latin typeface="Calibre Medium" panose="020B0603030202060203" pitchFamily="34" charset="0"/>
                  </a:endParaRPr>
                </a:p>
              </p:txBody>
            </p:sp>
            <p:sp>
              <p:nvSpPr>
                <p:cNvPr id="352" name="Rectangle 351">
                  <a:extLst>
                    <a:ext uri="{FF2B5EF4-FFF2-40B4-BE49-F238E27FC236}">
                      <a16:creationId xmlns:a16="http://schemas.microsoft.com/office/drawing/2014/main" id="{EE523920-DCCF-45C6-9746-E74EEDDAF20F}"/>
                    </a:ext>
                  </a:extLst>
                </p:cNvPr>
                <p:cNvSpPr/>
                <p:nvPr userDrawn="1"/>
              </p:nvSpPr>
              <p:spPr>
                <a:xfrm>
                  <a:off x="4610195" y="7042974"/>
                  <a:ext cx="1947672"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lvl="0" algn="l">
                    <a:spcAft>
                      <a:spcPts val="300"/>
                    </a:spcAft>
                  </a:pPr>
                  <a:endParaRPr lang="en-US" sz="1050" dirty="0">
                    <a:solidFill>
                      <a:srgbClr val="D2785A"/>
                    </a:solidFill>
                    <a:latin typeface="Calibre Medium" panose="020B0603030202060203" pitchFamily="34" charset="0"/>
                  </a:endParaRPr>
                </a:p>
              </p:txBody>
            </p:sp>
          </p:grpSp>
        </p:grpSp>
        <p:grpSp>
          <p:nvGrpSpPr>
            <p:cNvPr id="29" name="TOP RULER">
              <a:extLst>
                <a:ext uri="{FF2B5EF4-FFF2-40B4-BE49-F238E27FC236}">
                  <a16:creationId xmlns:a16="http://schemas.microsoft.com/office/drawing/2014/main" id="{8BD4D7A9-39FE-42C7-B059-BE8635988A4A}"/>
                </a:ext>
              </a:extLst>
            </p:cNvPr>
            <p:cNvGrpSpPr/>
            <p:nvPr userDrawn="1"/>
          </p:nvGrpSpPr>
          <p:grpSpPr>
            <a:xfrm>
              <a:off x="-1" y="-1101852"/>
              <a:ext cx="12191991" cy="987552"/>
              <a:chOff x="-1" y="-1101852"/>
              <a:chExt cx="12191991" cy="987552"/>
            </a:xfrm>
          </p:grpSpPr>
          <p:sp>
            <p:nvSpPr>
              <p:cNvPr id="246" name="Rectangle 245">
                <a:extLst>
                  <a:ext uri="{FF2B5EF4-FFF2-40B4-BE49-F238E27FC236}">
                    <a16:creationId xmlns:a16="http://schemas.microsoft.com/office/drawing/2014/main" id="{32DF8F4B-DD37-4003-A5DE-0FF4E6E20B11}"/>
                  </a:ext>
                </a:extLst>
              </p:cNvPr>
              <p:cNvSpPr/>
              <p:nvPr userDrawn="1"/>
            </p:nvSpPr>
            <p:spPr>
              <a:xfrm>
                <a:off x="-1" y="-1101852"/>
                <a:ext cx="12191991" cy="987552"/>
              </a:xfrm>
              <a:prstGeom prst="rect">
                <a:avLst/>
              </a:prstGeom>
              <a:solidFill>
                <a:srgbClr val="FFFFFF">
                  <a:alpha val="30000"/>
                </a:srgbClr>
              </a:solidFill>
              <a:ln w="25400" cap="flat" cmpd="sng" algn="ctr">
                <a:noFill/>
                <a:prstDash val="solid"/>
              </a:ln>
              <a:effectLst/>
            </p:spPr>
            <p:txBody>
              <a:bodyPr lIns="91440" tIns="91440" rIns="0" bIns="0" rtlCol="0" anchor="t" anchorCtr="0"/>
              <a:lstStyle/>
              <a:p>
                <a:pPr marL="0" marR="0" lvl="0" indent="0" algn="l" defTabSz="871317"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a:ln>
                      <a:noFill/>
                    </a:ln>
                    <a:solidFill>
                      <a:srgbClr val="7F8480"/>
                    </a:solidFill>
                    <a:effectLst/>
                    <a:uLnTx/>
                    <a:uFillTx/>
                    <a:latin typeface="+mn-lt"/>
                    <a:ea typeface="+mn-ea"/>
                    <a:cs typeface="+mn-cs"/>
                  </a:rPr>
                  <a:t>         Grid Guides Buddy</a:t>
                </a:r>
                <a:endParaRPr kumimoji="0" lang="en-US" sz="1600" b="0" i="0" u="none" strike="noStrike" kern="0" cap="none" spc="0" normalizeH="0" baseline="0" noProof="0" dirty="0">
                  <a:ln>
                    <a:noFill/>
                  </a:ln>
                  <a:solidFill>
                    <a:srgbClr val="7F8480"/>
                  </a:solidFill>
                  <a:effectLst/>
                  <a:uLnTx/>
                  <a:uFillTx/>
                  <a:latin typeface="+mn-lt"/>
                  <a:ea typeface="+mn-ea"/>
                  <a:cs typeface="+mn-cs"/>
                </a:endParaRPr>
              </a:p>
            </p:txBody>
          </p:sp>
          <p:grpSp>
            <p:nvGrpSpPr>
              <p:cNvPr id="23" name="Group 22">
                <a:extLst>
                  <a:ext uri="{FF2B5EF4-FFF2-40B4-BE49-F238E27FC236}">
                    <a16:creationId xmlns:a16="http://schemas.microsoft.com/office/drawing/2014/main" id="{6B00D72A-38BA-42BC-8E4E-828AEE5A8077}"/>
                  </a:ext>
                </a:extLst>
              </p:cNvPr>
              <p:cNvGrpSpPr/>
              <p:nvPr userDrawn="1"/>
            </p:nvGrpSpPr>
            <p:grpSpPr>
              <a:xfrm>
                <a:off x="3583517" y="-376777"/>
                <a:ext cx="8097938" cy="54864"/>
                <a:chOff x="3583517" y="-376777"/>
                <a:chExt cx="8097938" cy="54864"/>
              </a:xfrm>
            </p:grpSpPr>
            <p:sp>
              <p:nvSpPr>
                <p:cNvPr id="278" name="Rectangle 277">
                  <a:extLst>
                    <a:ext uri="{FF2B5EF4-FFF2-40B4-BE49-F238E27FC236}">
                      <a16:creationId xmlns:a16="http://schemas.microsoft.com/office/drawing/2014/main" id="{ADA435D8-D804-4F8B-A584-E0A0C9B3B2ED}"/>
                    </a:ext>
                  </a:extLst>
                </p:cNvPr>
                <p:cNvSpPr/>
                <p:nvPr userDrawn="1"/>
              </p:nvSpPr>
              <p:spPr>
                <a:xfrm>
                  <a:off x="8195396"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10</a:t>
                  </a:r>
                  <a:endParaRPr lang="en-US" sz="1200" dirty="0">
                    <a:solidFill>
                      <a:srgbClr val="012A2D"/>
                    </a:solidFill>
                  </a:endParaRPr>
                </a:p>
              </p:txBody>
            </p:sp>
            <p:sp>
              <p:nvSpPr>
                <p:cNvPr id="279" name="Rectangle 278">
                  <a:extLst>
                    <a:ext uri="{FF2B5EF4-FFF2-40B4-BE49-F238E27FC236}">
                      <a16:creationId xmlns:a16="http://schemas.microsoft.com/office/drawing/2014/main" id="{F5285A6E-4679-48BB-8612-1728924AF23F}"/>
                    </a:ext>
                  </a:extLst>
                </p:cNvPr>
                <p:cNvSpPr/>
                <p:nvPr userDrawn="1"/>
              </p:nvSpPr>
              <p:spPr>
                <a:xfrm>
                  <a:off x="3583517"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a:t>
                  </a:r>
                  <a:endParaRPr lang="en-US" sz="1200" dirty="0">
                    <a:solidFill>
                      <a:srgbClr val="012A2D"/>
                    </a:solidFill>
                  </a:endParaRPr>
                </a:p>
              </p:txBody>
            </p:sp>
            <p:sp>
              <p:nvSpPr>
                <p:cNvPr id="280" name="Rectangle 279">
                  <a:extLst>
                    <a:ext uri="{FF2B5EF4-FFF2-40B4-BE49-F238E27FC236}">
                      <a16:creationId xmlns:a16="http://schemas.microsoft.com/office/drawing/2014/main" id="{7E5ABF4C-9718-4B21-B32A-77FDAC0518D0}"/>
                    </a:ext>
                  </a:extLst>
                </p:cNvPr>
                <p:cNvSpPr/>
                <p:nvPr userDrawn="1"/>
              </p:nvSpPr>
              <p:spPr>
                <a:xfrm>
                  <a:off x="4095948"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2</a:t>
                  </a:r>
                  <a:endParaRPr lang="en-US" sz="1200" dirty="0">
                    <a:solidFill>
                      <a:srgbClr val="012A2D"/>
                    </a:solidFill>
                  </a:endParaRPr>
                </a:p>
              </p:txBody>
            </p:sp>
            <p:sp>
              <p:nvSpPr>
                <p:cNvPr id="281" name="Rectangle 280">
                  <a:extLst>
                    <a:ext uri="{FF2B5EF4-FFF2-40B4-BE49-F238E27FC236}">
                      <a16:creationId xmlns:a16="http://schemas.microsoft.com/office/drawing/2014/main" id="{B01070ED-1823-4CEC-AECD-955650EFDF8C}"/>
                    </a:ext>
                  </a:extLst>
                </p:cNvPr>
                <p:cNvSpPr/>
                <p:nvPr userDrawn="1"/>
              </p:nvSpPr>
              <p:spPr>
                <a:xfrm>
                  <a:off x="4608379"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3</a:t>
                  </a:r>
                  <a:endParaRPr lang="en-US" sz="1200" dirty="0">
                    <a:solidFill>
                      <a:srgbClr val="012A2D"/>
                    </a:solidFill>
                  </a:endParaRPr>
                </a:p>
              </p:txBody>
            </p:sp>
            <p:sp>
              <p:nvSpPr>
                <p:cNvPr id="282" name="Rectangle 281">
                  <a:extLst>
                    <a:ext uri="{FF2B5EF4-FFF2-40B4-BE49-F238E27FC236}">
                      <a16:creationId xmlns:a16="http://schemas.microsoft.com/office/drawing/2014/main" id="{FC89D7D3-BAB0-4F27-A31E-336A4561CDC3}"/>
                    </a:ext>
                  </a:extLst>
                </p:cNvPr>
                <p:cNvSpPr/>
                <p:nvPr userDrawn="1"/>
              </p:nvSpPr>
              <p:spPr>
                <a:xfrm>
                  <a:off x="5120810"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4</a:t>
                  </a:r>
                  <a:endParaRPr lang="en-US" sz="1200" dirty="0">
                    <a:solidFill>
                      <a:srgbClr val="012A2D"/>
                    </a:solidFill>
                  </a:endParaRPr>
                </a:p>
              </p:txBody>
            </p:sp>
            <p:sp>
              <p:nvSpPr>
                <p:cNvPr id="283" name="Rectangle 282">
                  <a:extLst>
                    <a:ext uri="{FF2B5EF4-FFF2-40B4-BE49-F238E27FC236}">
                      <a16:creationId xmlns:a16="http://schemas.microsoft.com/office/drawing/2014/main" id="{B72DEB7D-A0A5-437C-B731-9A5FDCA3DE54}"/>
                    </a:ext>
                  </a:extLst>
                </p:cNvPr>
                <p:cNvSpPr/>
                <p:nvPr userDrawn="1"/>
              </p:nvSpPr>
              <p:spPr>
                <a:xfrm>
                  <a:off x="5633241"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5</a:t>
                  </a:r>
                  <a:endParaRPr lang="en-US" sz="1200" dirty="0">
                    <a:solidFill>
                      <a:srgbClr val="012A2D"/>
                    </a:solidFill>
                  </a:endParaRPr>
                </a:p>
              </p:txBody>
            </p:sp>
            <p:sp>
              <p:nvSpPr>
                <p:cNvPr id="284" name="Rectangle 283">
                  <a:extLst>
                    <a:ext uri="{FF2B5EF4-FFF2-40B4-BE49-F238E27FC236}">
                      <a16:creationId xmlns:a16="http://schemas.microsoft.com/office/drawing/2014/main" id="{BB960B0D-4A97-4800-BC63-540F5D150EB7}"/>
                    </a:ext>
                  </a:extLst>
                </p:cNvPr>
                <p:cNvSpPr/>
                <p:nvPr userDrawn="1"/>
              </p:nvSpPr>
              <p:spPr>
                <a:xfrm>
                  <a:off x="6145672"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6</a:t>
                  </a:r>
                  <a:endParaRPr lang="en-US" sz="1200" dirty="0">
                    <a:solidFill>
                      <a:srgbClr val="012A2D"/>
                    </a:solidFill>
                  </a:endParaRPr>
                </a:p>
              </p:txBody>
            </p:sp>
            <p:sp>
              <p:nvSpPr>
                <p:cNvPr id="285" name="Rectangle 284">
                  <a:extLst>
                    <a:ext uri="{FF2B5EF4-FFF2-40B4-BE49-F238E27FC236}">
                      <a16:creationId xmlns:a16="http://schemas.microsoft.com/office/drawing/2014/main" id="{151B8A5A-700D-4DE9-97A9-9C49958D8EBD}"/>
                    </a:ext>
                  </a:extLst>
                </p:cNvPr>
                <p:cNvSpPr/>
                <p:nvPr userDrawn="1"/>
              </p:nvSpPr>
              <p:spPr>
                <a:xfrm>
                  <a:off x="6658103"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7</a:t>
                  </a:r>
                  <a:endParaRPr lang="en-US" sz="1200" dirty="0">
                    <a:solidFill>
                      <a:srgbClr val="012A2D"/>
                    </a:solidFill>
                  </a:endParaRPr>
                </a:p>
              </p:txBody>
            </p:sp>
            <p:sp>
              <p:nvSpPr>
                <p:cNvPr id="286" name="Rectangle 285">
                  <a:extLst>
                    <a:ext uri="{FF2B5EF4-FFF2-40B4-BE49-F238E27FC236}">
                      <a16:creationId xmlns:a16="http://schemas.microsoft.com/office/drawing/2014/main" id="{69164588-6480-4CA2-B0D4-6D174943322D}"/>
                    </a:ext>
                  </a:extLst>
                </p:cNvPr>
                <p:cNvSpPr/>
                <p:nvPr userDrawn="1"/>
              </p:nvSpPr>
              <p:spPr>
                <a:xfrm>
                  <a:off x="7170534"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8</a:t>
                  </a:r>
                  <a:endParaRPr lang="en-US" sz="1200" dirty="0">
                    <a:solidFill>
                      <a:srgbClr val="012A2D"/>
                    </a:solidFill>
                  </a:endParaRPr>
                </a:p>
              </p:txBody>
            </p:sp>
            <p:sp>
              <p:nvSpPr>
                <p:cNvPr id="287" name="Rectangle 286">
                  <a:extLst>
                    <a:ext uri="{FF2B5EF4-FFF2-40B4-BE49-F238E27FC236}">
                      <a16:creationId xmlns:a16="http://schemas.microsoft.com/office/drawing/2014/main" id="{28E43284-01DB-4075-BEFB-93F491F96F7A}"/>
                    </a:ext>
                  </a:extLst>
                </p:cNvPr>
                <p:cNvSpPr/>
                <p:nvPr userDrawn="1"/>
              </p:nvSpPr>
              <p:spPr>
                <a:xfrm>
                  <a:off x="7682965"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9</a:t>
                  </a:r>
                  <a:endParaRPr lang="en-US" sz="1200" dirty="0">
                    <a:solidFill>
                      <a:srgbClr val="012A2D"/>
                    </a:solidFill>
                  </a:endParaRPr>
                </a:p>
              </p:txBody>
            </p:sp>
            <p:sp>
              <p:nvSpPr>
                <p:cNvPr id="288" name="Rectangle 287">
                  <a:extLst>
                    <a:ext uri="{FF2B5EF4-FFF2-40B4-BE49-F238E27FC236}">
                      <a16:creationId xmlns:a16="http://schemas.microsoft.com/office/drawing/2014/main" id="{70833765-6B6C-40D0-A181-0A745793C1E9}"/>
                    </a:ext>
                  </a:extLst>
                </p:cNvPr>
                <p:cNvSpPr/>
                <p:nvPr userDrawn="1"/>
              </p:nvSpPr>
              <p:spPr>
                <a:xfrm>
                  <a:off x="8707827"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11</a:t>
                  </a:r>
                  <a:endParaRPr lang="en-US" sz="1200" dirty="0">
                    <a:solidFill>
                      <a:srgbClr val="012A2D"/>
                    </a:solidFill>
                  </a:endParaRPr>
                </a:p>
              </p:txBody>
            </p:sp>
            <p:sp>
              <p:nvSpPr>
                <p:cNvPr id="289" name="Rectangle 288">
                  <a:extLst>
                    <a:ext uri="{FF2B5EF4-FFF2-40B4-BE49-F238E27FC236}">
                      <a16:creationId xmlns:a16="http://schemas.microsoft.com/office/drawing/2014/main" id="{881FF38E-48D6-4805-9204-A7819A68C08B}"/>
                    </a:ext>
                  </a:extLst>
                </p:cNvPr>
                <p:cNvSpPr/>
                <p:nvPr userDrawn="1"/>
              </p:nvSpPr>
              <p:spPr>
                <a:xfrm>
                  <a:off x="9220258"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12</a:t>
                  </a:r>
                  <a:endParaRPr lang="en-US" sz="1200" dirty="0">
                    <a:solidFill>
                      <a:srgbClr val="012A2D"/>
                    </a:solidFill>
                  </a:endParaRPr>
                </a:p>
              </p:txBody>
            </p:sp>
            <p:sp>
              <p:nvSpPr>
                <p:cNvPr id="290" name="Rectangle 289">
                  <a:extLst>
                    <a:ext uri="{FF2B5EF4-FFF2-40B4-BE49-F238E27FC236}">
                      <a16:creationId xmlns:a16="http://schemas.microsoft.com/office/drawing/2014/main" id="{D0386BD5-6BD5-42AB-89A8-3DFB72573258}"/>
                    </a:ext>
                  </a:extLst>
                </p:cNvPr>
                <p:cNvSpPr/>
                <p:nvPr userDrawn="1"/>
              </p:nvSpPr>
              <p:spPr>
                <a:xfrm>
                  <a:off x="9732689"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13</a:t>
                  </a:r>
                  <a:endParaRPr lang="en-US" sz="1200" dirty="0">
                    <a:solidFill>
                      <a:srgbClr val="012A2D"/>
                    </a:solidFill>
                  </a:endParaRPr>
                </a:p>
              </p:txBody>
            </p:sp>
            <p:sp>
              <p:nvSpPr>
                <p:cNvPr id="291" name="Rectangle 290">
                  <a:extLst>
                    <a:ext uri="{FF2B5EF4-FFF2-40B4-BE49-F238E27FC236}">
                      <a16:creationId xmlns:a16="http://schemas.microsoft.com/office/drawing/2014/main" id="{6DAEC0EB-4C3F-401A-9186-C7EC4523A7C1}"/>
                    </a:ext>
                  </a:extLst>
                </p:cNvPr>
                <p:cNvSpPr/>
                <p:nvPr userDrawn="1"/>
              </p:nvSpPr>
              <p:spPr>
                <a:xfrm>
                  <a:off x="10245120"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14</a:t>
                  </a:r>
                  <a:endParaRPr lang="en-US" sz="1200" dirty="0">
                    <a:solidFill>
                      <a:srgbClr val="012A2D"/>
                    </a:solidFill>
                  </a:endParaRPr>
                </a:p>
              </p:txBody>
            </p:sp>
            <p:sp>
              <p:nvSpPr>
                <p:cNvPr id="292" name="Rectangle 291">
                  <a:extLst>
                    <a:ext uri="{FF2B5EF4-FFF2-40B4-BE49-F238E27FC236}">
                      <a16:creationId xmlns:a16="http://schemas.microsoft.com/office/drawing/2014/main" id="{30B7EDE2-721A-4E9C-92A6-CED5F2413225}"/>
                    </a:ext>
                  </a:extLst>
                </p:cNvPr>
                <p:cNvSpPr/>
                <p:nvPr userDrawn="1"/>
              </p:nvSpPr>
              <p:spPr>
                <a:xfrm>
                  <a:off x="10757551"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15</a:t>
                  </a:r>
                  <a:endParaRPr lang="en-US" sz="1200" dirty="0">
                    <a:solidFill>
                      <a:srgbClr val="012A2D"/>
                    </a:solidFill>
                  </a:endParaRPr>
                </a:p>
              </p:txBody>
            </p:sp>
            <p:sp>
              <p:nvSpPr>
                <p:cNvPr id="293" name="Rectangle 292">
                  <a:extLst>
                    <a:ext uri="{FF2B5EF4-FFF2-40B4-BE49-F238E27FC236}">
                      <a16:creationId xmlns:a16="http://schemas.microsoft.com/office/drawing/2014/main" id="{1BD6F695-CA97-4593-98D3-AC6B2DC96C64}"/>
                    </a:ext>
                  </a:extLst>
                </p:cNvPr>
                <p:cNvSpPr/>
                <p:nvPr userDrawn="1"/>
              </p:nvSpPr>
              <p:spPr>
                <a:xfrm>
                  <a:off x="11269975" y="-376777"/>
                  <a:ext cx="411480" cy="5486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012A2D"/>
                      </a:solidFill>
                    </a:rPr>
                    <a:t>16</a:t>
                  </a:r>
                  <a:endParaRPr lang="en-US" sz="1200" dirty="0">
                    <a:solidFill>
                      <a:srgbClr val="012A2D"/>
                    </a:solidFill>
                  </a:endParaRPr>
                </a:p>
              </p:txBody>
            </p:sp>
          </p:grpSp>
          <p:grpSp>
            <p:nvGrpSpPr>
              <p:cNvPr id="21" name="Group 20">
                <a:extLst>
                  <a:ext uri="{FF2B5EF4-FFF2-40B4-BE49-F238E27FC236}">
                    <a16:creationId xmlns:a16="http://schemas.microsoft.com/office/drawing/2014/main" id="{998B1682-5931-4FB0-A5FC-0CEE1E51C322}"/>
                  </a:ext>
                </a:extLst>
              </p:cNvPr>
              <p:cNvGrpSpPr/>
              <p:nvPr userDrawn="1"/>
            </p:nvGrpSpPr>
            <p:grpSpPr>
              <a:xfrm>
                <a:off x="508000" y="-246392"/>
                <a:ext cx="11173455" cy="54864"/>
                <a:chOff x="508000" y="-246392"/>
                <a:chExt cx="11173455" cy="54864"/>
              </a:xfrm>
            </p:grpSpPr>
            <p:sp>
              <p:nvSpPr>
                <p:cNvPr id="295" name="Rectangle 294">
                  <a:extLst>
                    <a:ext uri="{FF2B5EF4-FFF2-40B4-BE49-F238E27FC236}">
                      <a16:creationId xmlns:a16="http://schemas.microsoft.com/office/drawing/2014/main" id="{94AFA2F1-8ECF-4D7B-A5CC-BAB9D34EBF7F}"/>
                    </a:ext>
                  </a:extLst>
                </p:cNvPr>
                <p:cNvSpPr/>
                <p:nvPr userDrawn="1"/>
              </p:nvSpPr>
              <p:spPr>
                <a:xfrm>
                  <a:off x="1021362"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2</a:t>
                  </a:r>
                  <a:endParaRPr lang="en-US" sz="1200" dirty="0">
                    <a:solidFill>
                      <a:schemeClr val="tx1"/>
                    </a:solidFill>
                  </a:endParaRPr>
                </a:p>
              </p:txBody>
            </p:sp>
            <p:sp>
              <p:nvSpPr>
                <p:cNvPr id="296" name="Rectangle 295">
                  <a:extLst>
                    <a:ext uri="{FF2B5EF4-FFF2-40B4-BE49-F238E27FC236}">
                      <a16:creationId xmlns:a16="http://schemas.microsoft.com/office/drawing/2014/main" id="{758377DB-C197-47E1-BA3C-2E8BF0F71319}"/>
                    </a:ext>
                  </a:extLst>
                </p:cNvPr>
                <p:cNvSpPr/>
                <p:nvPr userDrawn="1"/>
              </p:nvSpPr>
              <p:spPr>
                <a:xfrm>
                  <a:off x="1533793"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3</a:t>
                  </a:r>
                  <a:endParaRPr lang="en-US" sz="1200" dirty="0">
                    <a:solidFill>
                      <a:schemeClr val="tx1"/>
                    </a:solidFill>
                  </a:endParaRPr>
                </a:p>
              </p:txBody>
            </p:sp>
            <p:sp>
              <p:nvSpPr>
                <p:cNvPr id="297" name="Rectangle 296">
                  <a:extLst>
                    <a:ext uri="{FF2B5EF4-FFF2-40B4-BE49-F238E27FC236}">
                      <a16:creationId xmlns:a16="http://schemas.microsoft.com/office/drawing/2014/main" id="{9C6F726C-23C0-43E0-A4CD-DFE86A91A3E5}"/>
                    </a:ext>
                  </a:extLst>
                </p:cNvPr>
                <p:cNvSpPr/>
                <p:nvPr userDrawn="1"/>
              </p:nvSpPr>
              <p:spPr>
                <a:xfrm>
                  <a:off x="2046224"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4</a:t>
                  </a:r>
                  <a:endParaRPr lang="en-US" sz="1200" dirty="0">
                    <a:solidFill>
                      <a:schemeClr val="tx1"/>
                    </a:solidFill>
                  </a:endParaRPr>
                </a:p>
              </p:txBody>
            </p:sp>
            <p:sp>
              <p:nvSpPr>
                <p:cNvPr id="298" name="Rectangle 297">
                  <a:extLst>
                    <a:ext uri="{FF2B5EF4-FFF2-40B4-BE49-F238E27FC236}">
                      <a16:creationId xmlns:a16="http://schemas.microsoft.com/office/drawing/2014/main" id="{2335C0D6-5A55-427D-8EE7-15AE0C79E47B}"/>
                    </a:ext>
                  </a:extLst>
                </p:cNvPr>
                <p:cNvSpPr/>
                <p:nvPr userDrawn="1"/>
              </p:nvSpPr>
              <p:spPr>
                <a:xfrm>
                  <a:off x="2558655"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5</a:t>
                  </a:r>
                  <a:endParaRPr lang="en-US" sz="1200" dirty="0">
                    <a:solidFill>
                      <a:schemeClr val="tx1"/>
                    </a:solidFill>
                  </a:endParaRPr>
                </a:p>
              </p:txBody>
            </p:sp>
            <p:sp>
              <p:nvSpPr>
                <p:cNvPr id="299" name="Rectangle 298">
                  <a:extLst>
                    <a:ext uri="{FF2B5EF4-FFF2-40B4-BE49-F238E27FC236}">
                      <a16:creationId xmlns:a16="http://schemas.microsoft.com/office/drawing/2014/main" id="{284077D1-0AB0-4599-96CC-2C734CD04036}"/>
                    </a:ext>
                  </a:extLst>
                </p:cNvPr>
                <p:cNvSpPr/>
                <p:nvPr userDrawn="1"/>
              </p:nvSpPr>
              <p:spPr>
                <a:xfrm>
                  <a:off x="3071086"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6</a:t>
                  </a:r>
                  <a:endParaRPr lang="en-US" sz="1200" dirty="0">
                    <a:solidFill>
                      <a:schemeClr val="tx1"/>
                    </a:solidFill>
                  </a:endParaRPr>
                </a:p>
              </p:txBody>
            </p:sp>
            <p:sp>
              <p:nvSpPr>
                <p:cNvPr id="300" name="Rectangle 299">
                  <a:extLst>
                    <a:ext uri="{FF2B5EF4-FFF2-40B4-BE49-F238E27FC236}">
                      <a16:creationId xmlns:a16="http://schemas.microsoft.com/office/drawing/2014/main" id="{1FA7ED03-FADC-424F-A5BB-379AE2A592C9}"/>
                    </a:ext>
                  </a:extLst>
                </p:cNvPr>
                <p:cNvSpPr/>
                <p:nvPr userDrawn="1"/>
              </p:nvSpPr>
              <p:spPr>
                <a:xfrm>
                  <a:off x="3583517"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7</a:t>
                  </a:r>
                  <a:endParaRPr lang="en-US" sz="1200" dirty="0">
                    <a:solidFill>
                      <a:schemeClr val="tx1"/>
                    </a:solidFill>
                  </a:endParaRPr>
                </a:p>
              </p:txBody>
            </p:sp>
            <p:sp>
              <p:nvSpPr>
                <p:cNvPr id="301" name="Rectangle 300">
                  <a:extLst>
                    <a:ext uri="{FF2B5EF4-FFF2-40B4-BE49-F238E27FC236}">
                      <a16:creationId xmlns:a16="http://schemas.microsoft.com/office/drawing/2014/main" id="{E3D83FFB-A6B2-470A-BA7B-49DCF99DEE34}"/>
                    </a:ext>
                  </a:extLst>
                </p:cNvPr>
                <p:cNvSpPr/>
                <p:nvPr userDrawn="1"/>
              </p:nvSpPr>
              <p:spPr>
                <a:xfrm>
                  <a:off x="4095948"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8</a:t>
                  </a:r>
                  <a:endParaRPr lang="en-US" sz="1200" dirty="0">
                    <a:solidFill>
                      <a:schemeClr val="tx1"/>
                    </a:solidFill>
                  </a:endParaRPr>
                </a:p>
              </p:txBody>
            </p:sp>
            <p:sp>
              <p:nvSpPr>
                <p:cNvPr id="302" name="Rectangle 301">
                  <a:extLst>
                    <a:ext uri="{FF2B5EF4-FFF2-40B4-BE49-F238E27FC236}">
                      <a16:creationId xmlns:a16="http://schemas.microsoft.com/office/drawing/2014/main" id="{88A71EEF-F087-4E80-915C-4C14E7CD8193}"/>
                    </a:ext>
                  </a:extLst>
                </p:cNvPr>
                <p:cNvSpPr/>
                <p:nvPr userDrawn="1"/>
              </p:nvSpPr>
              <p:spPr>
                <a:xfrm>
                  <a:off x="4608379"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9</a:t>
                  </a:r>
                  <a:endParaRPr lang="en-US" sz="1200" dirty="0">
                    <a:solidFill>
                      <a:schemeClr val="tx1"/>
                    </a:solidFill>
                  </a:endParaRPr>
                </a:p>
              </p:txBody>
            </p:sp>
            <p:sp>
              <p:nvSpPr>
                <p:cNvPr id="303" name="Rectangle 302">
                  <a:extLst>
                    <a:ext uri="{FF2B5EF4-FFF2-40B4-BE49-F238E27FC236}">
                      <a16:creationId xmlns:a16="http://schemas.microsoft.com/office/drawing/2014/main" id="{DC51AADC-D28B-4F98-8ED3-4BFE256DB8DD}"/>
                    </a:ext>
                  </a:extLst>
                </p:cNvPr>
                <p:cNvSpPr/>
                <p:nvPr userDrawn="1"/>
              </p:nvSpPr>
              <p:spPr>
                <a:xfrm>
                  <a:off x="5120810"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10</a:t>
                  </a:r>
                  <a:endParaRPr lang="en-US" sz="1200" dirty="0">
                    <a:solidFill>
                      <a:schemeClr val="tx1"/>
                    </a:solidFill>
                  </a:endParaRPr>
                </a:p>
              </p:txBody>
            </p:sp>
            <p:sp>
              <p:nvSpPr>
                <p:cNvPr id="304" name="Rectangle 303">
                  <a:extLst>
                    <a:ext uri="{FF2B5EF4-FFF2-40B4-BE49-F238E27FC236}">
                      <a16:creationId xmlns:a16="http://schemas.microsoft.com/office/drawing/2014/main" id="{79FC5031-D6A2-4BF6-B780-AB5DC27415E4}"/>
                    </a:ext>
                  </a:extLst>
                </p:cNvPr>
                <p:cNvSpPr/>
                <p:nvPr userDrawn="1"/>
              </p:nvSpPr>
              <p:spPr>
                <a:xfrm>
                  <a:off x="5633241"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11</a:t>
                  </a:r>
                  <a:endParaRPr lang="en-US" sz="1200" dirty="0">
                    <a:solidFill>
                      <a:schemeClr val="tx1"/>
                    </a:solidFill>
                  </a:endParaRPr>
                </a:p>
              </p:txBody>
            </p:sp>
            <p:sp>
              <p:nvSpPr>
                <p:cNvPr id="305" name="Rectangle 304">
                  <a:extLst>
                    <a:ext uri="{FF2B5EF4-FFF2-40B4-BE49-F238E27FC236}">
                      <a16:creationId xmlns:a16="http://schemas.microsoft.com/office/drawing/2014/main" id="{F972080C-5FAB-45DF-8F5A-1065D2E6F888}"/>
                    </a:ext>
                  </a:extLst>
                </p:cNvPr>
                <p:cNvSpPr/>
                <p:nvPr userDrawn="1"/>
              </p:nvSpPr>
              <p:spPr>
                <a:xfrm>
                  <a:off x="6145672"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12</a:t>
                  </a:r>
                  <a:endParaRPr lang="en-US" sz="1200" dirty="0">
                    <a:solidFill>
                      <a:schemeClr val="tx1"/>
                    </a:solidFill>
                  </a:endParaRPr>
                </a:p>
              </p:txBody>
            </p:sp>
            <p:sp>
              <p:nvSpPr>
                <p:cNvPr id="306" name="Rectangle 305">
                  <a:extLst>
                    <a:ext uri="{FF2B5EF4-FFF2-40B4-BE49-F238E27FC236}">
                      <a16:creationId xmlns:a16="http://schemas.microsoft.com/office/drawing/2014/main" id="{720436A7-212A-4438-8207-9F9C93CE0A19}"/>
                    </a:ext>
                  </a:extLst>
                </p:cNvPr>
                <p:cNvSpPr/>
                <p:nvPr userDrawn="1"/>
              </p:nvSpPr>
              <p:spPr>
                <a:xfrm>
                  <a:off x="6658103"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13</a:t>
                  </a:r>
                  <a:endParaRPr lang="en-US" sz="1200" dirty="0">
                    <a:solidFill>
                      <a:schemeClr val="tx1"/>
                    </a:solidFill>
                  </a:endParaRPr>
                </a:p>
              </p:txBody>
            </p:sp>
            <p:sp>
              <p:nvSpPr>
                <p:cNvPr id="307" name="Rectangle 306">
                  <a:extLst>
                    <a:ext uri="{FF2B5EF4-FFF2-40B4-BE49-F238E27FC236}">
                      <a16:creationId xmlns:a16="http://schemas.microsoft.com/office/drawing/2014/main" id="{0DCF4CEE-5AEF-4AE2-875E-B03710D6BC5A}"/>
                    </a:ext>
                  </a:extLst>
                </p:cNvPr>
                <p:cNvSpPr/>
                <p:nvPr userDrawn="1"/>
              </p:nvSpPr>
              <p:spPr>
                <a:xfrm>
                  <a:off x="7170534"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14</a:t>
                  </a:r>
                  <a:endParaRPr lang="en-US" sz="1200" dirty="0">
                    <a:solidFill>
                      <a:schemeClr val="tx1"/>
                    </a:solidFill>
                  </a:endParaRPr>
                </a:p>
              </p:txBody>
            </p:sp>
            <p:sp>
              <p:nvSpPr>
                <p:cNvPr id="308" name="Rectangle 307">
                  <a:extLst>
                    <a:ext uri="{FF2B5EF4-FFF2-40B4-BE49-F238E27FC236}">
                      <a16:creationId xmlns:a16="http://schemas.microsoft.com/office/drawing/2014/main" id="{025C4A78-1484-43DA-8EFC-ADB3F7B5D6DC}"/>
                    </a:ext>
                  </a:extLst>
                </p:cNvPr>
                <p:cNvSpPr/>
                <p:nvPr userDrawn="1"/>
              </p:nvSpPr>
              <p:spPr>
                <a:xfrm>
                  <a:off x="7682965"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15</a:t>
                  </a:r>
                  <a:endParaRPr lang="en-US" sz="1200" dirty="0">
                    <a:solidFill>
                      <a:schemeClr val="tx1"/>
                    </a:solidFill>
                  </a:endParaRPr>
                </a:p>
              </p:txBody>
            </p:sp>
            <p:sp>
              <p:nvSpPr>
                <p:cNvPr id="309" name="Rectangle 308">
                  <a:extLst>
                    <a:ext uri="{FF2B5EF4-FFF2-40B4-BE49-F238E27FC236}">
                      <a16:creationId xmlns:a16="http://schemas.microsoft.com/office/drawing/2014/main" id="{F6596002-5719-4FC2-8D4E-95ABEFE1F4FA}"/>
                    </a:ext>
                  </a:extLst>
                </p:cNvPr>
                <p:cNvSpPr/>
                <p:nvPr userDrawn="1"/>
              </p:nvSpPr>
              <p:spPr>
                <a:xfrm>
                  <a:off x="8195396"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16</a:t>
                  </a:r>
                  <a:endParaRPr lang="en-US" sz="1200" dirty="0">
                    <a:solidFill>
                      <a:schemeClr val="tx1"/>
                    </a:solidFill>
                  </a:endParaRPr>
                </a:p>
              </p:txBody>
            </p:sp>
            <p:sp>
              <p:nvSpPr>
                <p:cNvPr id="310" name="Rectangle 309">
                  <a:extLst>
                    <a:ext uri="{FF2B5EF4-FFF2-40B4-BE49-F238E27FC236}">
                      <a16:creationId xmlns:a16="http://schemas.microsoft.com/office/drawing/2014/main" id="{8890C63D-E82D-4C2A-A4CC-3573905B10E1}"/>
                    </a:ext>
                  </a:extLst>
                </p:cNvPr>
                <p:cNvSpPr/>
                <p:nvPr userDrawn="1"/>
              </p:nvSpPr>
              <p:spPr>
                <a:xfrm>
                  <a:off x="8707827"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17</a:t>
                  </a:r>
                  <a:endParaRPr lang="en-US" sz="1200" dirty="0">
                    <a:solidFill>
                      <a:schemeClr val="tx1"/>
                    </a:solidFill>
                  </a:endParaRPr>
                </a:p>
              </p:txBody>
            </p:sp>
            <p:sp>
              <p:nvSpPr>
                <p:cNvPr id="311" name="Rectangle 310">
                  <a:extLst>
                    <a:ext uri="{FF2B5EF4-FFF2-40B4-BE49-F238E27FC236}">
                      <a16:creationId xmlns:a16="http://schemas.microsoft.com/office/drawing/2014/main" id="{9807124F-5C92-46A0-8536-2B34AAB22014}"/>
                    </a:ext>
                  </a:extLst>
                </p:cNvPr>
                <p:cNvSpPr/>
                <p:nvPr userDrawn="1"/>
              </p:nvSpPr>
              <p:spPr>
                <a:xfrm>
                  <a:off x="9220258"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18</a:t>
                  </a:r>
                  <a:endParaRPr lang="en-US" sz="1200" dirty="0">
                    <a:solidFill>
                      <a:schemeClr val="tx1"/>
                    </a:solidFill>
                  </a:endParaRPr>
                </a:p>
              </p:txBody>
            </p:sp>
            <p:sp>
              <p:nvSpPr>
                <p:cNvPr id="312" name="Rectangle 311">
                  <a:extLst>
                    <a:ext uri="{FF2B5EF4-FFF2-40B4-BE49-F238E27FC236}">
                      <a16:creationId xmlns:a16="http://schemas.microsoft.com/office/drawing/2014/main" id="{E27BAF92-3C64-4F08-BF93-A882641CC9C2}"/>
                    </a:ext>
                  </a:extLst>
                </p:cNvPr>
                <p:cNvSpPr/>
                <p:nvPr userDrawn="1"/>
              </p:nvSpPr>
              <p:spPr>
                <a:xfrm>
                  <a:off x="9732689"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19</a:t>
                  </a:r>
                  <a:endParaRPr lang="en-US" sz="1200" dirty="0">
                    <a:solidFill>
                      <a:schemeClr val="tx1"/>
                    </a:solidFill>
                  </a:endParaRPr>
                </a:p>
              </p:txBody>
            </p:sp>
            <p:sp>
              <p:nvSpPr>
                <p:cNvPr id="313" name="Rectangle 312">
                  <a:extLst>
                    <a:ext uri="{FF2B5EF4-FFF2-40B4-BE49-F238E27FC236}">
                      <a16:creationId xmlns:a16="http://schemas.microsoft.com/office/drawing/2014/main" id="{2AC7B980-8862-4072-96CA-AF05F9FC2F19}"/>
                    </a:ext>
                  </a:extLst>
                </p:cNvPr>
                <p:cNvSpPr/>
                <p:nvPr userDrawn="1"/>
              </p:nvSpPr>
              <p:spPr>
                <a:xfrm>
                  <a:off x="10245120"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20</a:t>
                  </a:r>
                  <a:endParaRPr lang="en-US" sz="1200" dirty="0">
                    <a:solidFill>
                      <a:schemeClr val="tx1"/>
                    </a:solidFill>
                  </a:endParaRPr>
                </a:p>
              </p:txBody>
            </p:sp>
            <p:sp>
              <p:nvSpPr>
                <p:cNvPr id="314" name="Rectangle 313">
                  <a:extLst>
                    <a:ext uri="{FF2B5EF4-FFF2-40B4-BE49-F238E27FC236}">
                      <a16:creationId xmlns:a16="http://schemas.microsoft.com/office/drawing/2014/main" id="{C8AB94F1-4524-4A4B-A773-1C0280C84D0E}"/>
                    </a:ext>
                  </a:extLst>
                </p:cNvPr>
                <p:cNvSpPr/>
                <p:nvPr userDrawn="1"/>
              </p:nvSpPr>
              <p:spPr>
                <a:xfrm>
                  <a:off x="10757551"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21</a:t>
                  </a:r>
                  <a:endParaRPr lang="en-US" sz="1200" dirty="0">
                    <a:solidFill>
                      <a:schemeClr val="tx1"/>
                    </a:solidFill>
                  </a:endParaRPr>
                </a:p>
              </p:txBody>
            </p:sp>
            <p:sp>
              <p:nvSpPr>
                <p:cNvPr id="315" name="Rectangle 314">
                  <a:extLst>
                    <a:ext uri="{FF2B5EF4-FFF2-40B4-BE49-F238E27FC236}">
                      <a16:creationId xmlns:a16="http://schemas.microsoft.com/office/drawing/2014/main" id="{7983BE89-536B-4E53-B79D-7BD5D8588804}"/>
                    </a:ext>
                  </a:extLst>
                </p:cNvPr>
                <p:cNvSpPr/>
                <p:nvPr userDrawn="1"/>
              </p:nvSpPr>
              <p:spPr>
                <a:xfrm>
                  <a:off x="11269975" y="-246392"/>
                  <a:ext cx="411480"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22</a:t>
                  </a:r>
                  <a:endParaRPr lang="en-US" sz="1200" dirty="0">
                    <a:solidFill>
                      <a:schemeClr val="tx1"/>
                    </a:solidFill>
                  </a:endParaRPr>
                </a:p>
              </p:txBody>
            </p:sp>
            <p:sp>
              <p:nvSpPr>
                <p:cNvPr id="294" name="Rectangle 293">
                  <a:extLst>
                    <a:ext uri="{FF2B5EF4-FFF2-40B4-BE49-F238E27FC236}">
                      <a16:creationId xmlns:a16="http://schemas.microsoft.com/office/drawing/2014/main" id="{0C02EEC7-9937-44F4-812D-9704E54AD9A1}"/>
                    </a:ext>
                  </a:extLst>
                </p:cNvPr>
                <p:cNvSpPr/>
                <p:nvPr userDrawn="1"/>
              </p:nvSpPr>
              <p:spPr>
                <a:xfrm>
                  <a:off x="508000" y="-246392"/>
                  <a:ext cx="412411" cy="54864"/>
                </a:xfrm>
                <a:prstGeom prst="rect">
                  <a:avLst/>
                </a:prstGeom>
                <a:solidFill>
                  <a:srgbClr val="CBCD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chemeClr val="tx1"/>
                      </a:solidFill>
                    </a:rPr>
                    <a:t>1</a:t>
                  </a:r>
                  <a:endParaRPr lang="en-US" sz="1200" dirty="0">
                    <a:solidFill>
                      <a:schemeClr val="tx1"/>
                    </a:solidFill>
                  </a:endParaRPr>
                </a:p>
              </p:txBody>
            </p:sp>
          </p:grpSp>
          <p:grpSp>
            <p:nvGrpSpPr>
              <p:cNvPr id="22" name="Group 21">
                <a:extLst>
                  <a:ext uri="{FF2B5EF4-FFF2-40B4-BE49-F238E27FC236}">
                    <a16:creationId xmlns:a16="http://schemas.microsoft.com/office/drawing/2014/main" id="{F341F391-75EB-4B2D-A746-990C5CE75FC4}"/>
                  </a:ext>
                </a:extLst>
              </p:cNvPr>
              <p:cNvGrpSpPr/>
              <p:nvPr userDrawn="1"/>
            </p:nvGrpSpPr>
            <p:grpSpPr>
              <a:xfrm>
                <a:off x="508000" y="-376778"/>
                <a:ext cx="2974566" cy="54865"/>
                <a:chOff x="508000" y="-376778"/>
                <a:chExt cx="2974566" cy="54865"/>
              </a:xfrm>
            </p:grpSpPr>
            <p:sp>
              <p:nvSpPr>
                <p:cNvPr id="272" name="Rectangle 271">
                  <a:extLst>
                    <a:ext uri="{FF2B5EF4-FFF2-40B4-BE49-F238E27FC236}">
                      <a16:creationId xmlns:a16="http://schemas.microsoft.com/office/drawing/2014/main" id="{83F6563A-2026-4268-A1BE-5A7E6B5F6BA4}"/>
                    </a:ext>
                  </a:extLst>
                </p:cNvPr>
                <p:cNvSpPr/>
                <p:nvPr userDrawn="1"/>
              </p:nvSpPr>
              <p:spPr>
                <a:xfrm>
                  <a:off x="3071086" y="-376777"/>
                  <a:ext cx="411480"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-1</a:t>
                  </a:r>
                  <a:endParaRPr lang="en-US" sz="1200" dirty="0">
                    <a:solidFill>
                      <a:srgbClr val="AD2A2A"/>
                    </a:solidFill>
                  </a:endParaRPr>
                </a:p>
              </p:txBody>
            </p:sp>
            <p:sp>
              <p:nvSpPr>
                <p:cNvPr id="273" name="Rectangle 272">
                  <a:extLst>
                    <a:ext uri="{FF2B5EF4-FFF2-40B4-BE49-F238E27FC236}">
                      <a16:creationId xmlns:a16="http://schemas.microsoft.com/office/drawing/2014/main" id="{B3924D69-BA8A-4BDF-9AD9-ACD0FEECFF60}"/>
                    </a:ext>
                  </a:extLst>
                </p:cNvPr>
                <p:cNvSpPr/>
                <p:nvPr userDrawn="1"/>
              </p:nvSpPr>
              <p:spPr>
                <a:xfrm>
                  <a:off x="2558655" y="-376777"/>
                  <a:ext cx="411480"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-2</a:t>
                  </a:r>
                  <a:endParaRPr lang="en-US" sz="1200" dirty="0">
                    <a:solidFill>
                      <a:srgbClr val="AD2A2A"/>
                    </a:solidFill>
                  </a:endParaRPr>
                </a:p>
              </p:txBody>
            </p:sp>
            <p:sp>
              <p:nvSpPr>
                <p:cNvPr id="274" name="Rectangle 273">
                  <a:extLst>
                    <a:ext uri="{FF2B5EF4-FFF2-40B4-BE49-F238E27FC236}">
                      <a16:creationId xmlns:a16="http://schemas.microsoft.com/office/drawing/2014/main" id="{55CCBD03-5338-4A22-8610-A29918D09992}"/>
                    </a:ext>
                  </a:extLst>
                </p:cNvPr>
                <p:cNvSpPr/>
                <p:nvPr userDrawn="1"/>
              </p:nvSpPr>
              <p:spPr>
                <a:xfrm>
                  <a:off x="2046224" y="-376777"/>
                  <a:ext cx="411480"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-3</a:t>
                  </a:r>
                  <a:endParaRPr lang="en-US" sz="1200" dirty="0">
                    <a:solidFill>
                      <a:srgbClr val="AD2A2A"/>
                    </a:solidFill>
                  </a:endParaRPr>
                </a:p>
              </p:txBody>
            </p:sp>
            <p:sp>
              <p:nvSpPr>
                <p:cNvPr id="275" name="Rectangle 274">
                  <a:extLst>
                    <a:ext uri="{FF2B5EF4-FFF2-40B4-BE49-F238E27FC236}">
                      <a16:creationId xmlns:a16="http://schemas.microsoft.com/office/drawing/2014/main" id="{D6A91BE8-C62D-48DD-BEE7-B32CC19AAD76}"/>
                    </a:ext>
                  </a:extLst>
                </p:cNvPr>
                <p:cNvSpPr/>
                <p:nvPr userDrawn="1"/>
              </p:nvSpPr>
              <p:spPr>
                <a:xfrm>
                  <a:off x="1533793" y="-376777"/>
                  <a:ext cx="411480"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-4</a:t>
                  </a:r>
                  <a:endParaRPr lang="en-US" sz="1200" dirty="0">
                    <a:solidFill>
                      <a:srgbClr val="AD2A2A"/>
                    </a:solidFill>
                  </a:endParaRPr>
                </a:p>
              </p:txBody>
            </p:sp>
            <p:sp>
              <p:nvSpPr>
                <p:cNvPr id="276" name="Rectangle 275">
                  <a:extLst>
                    <a:ext uri="{FF2B5EF4-FFF2-40B4-BE49-F238E27FC236}">
                      <a16:creationId xmlns:a16="http://schemas.microsoft.com/office/drawing/2014/main" id="{70F553C4-17E2-454B-90A9-669C49287BAB}"/>
                    </a:ext>
                  </a:extLst>
                </p:cNvPr>
                <p:cNvSpPr/>
                <p:nvPr userDrawn="1"/>
              </p:nvSpPr>
              <p:spPr>
                <a:xfrm>
                  <a:off x="1021362" y="-376777"/>
                  <a:ext cx="411480"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-5</a:t>
                  </a:r>
                  <a:endParaRPr lang="en-US" sz="1200" dirty="0">
                    <a:solidFill>
                      <a:srgbClr val="AD2A2A"/>
                    </a:solidFill>
                  </a:endParaRPr>
                </a:p>
              </p:txBody>
            </p:sp>
            <p:sp>
              <p:nvSpPr>
                <p:cNvPr id="277" name="Rectangle 276">
                  <a:extLst>
                    <a:ext uri="{FF2B5EF4-FFF2-40B4-BE49-F238E27FC236}">
                      <a16:creationId xmlns:a16="http://schemas.microsoft.com/office/drawing/2014/main" id="{15E47176-FD6E-4FAF-8FBC-BC8146B973C9}"/>
                    </a:ext>
                  </a:extLst>
                </p:cNvPr>
                <p:cNvSpPr/>
                <p:nvPr userDrawn="1"/>
              </p:nvSpPr>
              <p:spPr>
                <a:xfrm>
                  <a:off x="508000" y="-376778"/>
                  <a:ext cx="412411" cy="54864"/>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18288" rtlCol="0" anchor="ctr" anchorCtr="0"/>
                <a:lstStyle/>
                <a:p>
                  <a:pPr algn="ctr">
                    <a:spcAft>
                      <a:spcPts val="300"/>
                    </a:spcAft>
                  </a:pPr>
                  <a:r>
                    <a:rPr lang="en-US" sz="1200">
                      <a:solidFill>
                        <a:srgbClr val="AD2A2A"/>
                      </a:solidFill>
                    </a:rPr>
                    <a:t>-6</a:t>
                  </a:r>
                  <a:endParaRPr lang="en-US" sz="1200" dirty="0">
                    <a:solidFill>
                      <a:srgbClr val="AD2A2A"/>
                    </a:solidFill>
                  </a:endParaRPr>
                </a:p>
              </p:txBody>
            </p:sp>
          </p:grpSp>
          <p:grpSp>
            <p:nvGrpSpPr>
              <p:cNvPr id="28" name="Group 27">
                <a:extLst>
                  <a:ext uri="{FF2B5EF4-FFF2-40B4-BE49-F238E27FC236}">
                    <a16:creationId xmlns:a16="http://schemas.microsoft.com/office/drawing/2014/main" id="{6E06EE3E-4E33-4CDC-B61E-F06EA489D778}"/>
                  </a:ext>
                </a:extLst>
              </p:cNvPr>
              <p:cNvGrpSpPr/>
              <p:nvPr userDrawn="1"/>
            </p:nvGrpSpPr>
            <p:grpSpPr>
              <a:xfrm>
                <a:off x="3585961" y="-1028699"/>
                <a:ext cx="8094865" cy="446016"/>
                <a:chOff x="3585961" y="-1028699"/>
                <a:chExt cx="8094865" cy="446016"/>
              </a:xfrm>
            </p:grpSpPr>
            <p:grpSp>
              <p:nvGrpSpPr>
                <p:cNvPr id="27" name="Group 26">
                  <a:extLst>
                    <a:ext uri="{FF2B5EF4-FFF2-40B4-BE49-F238E27FC236}">
                      <a16:creationId xmlns:a16="http://schemas.microsoft.com/office/drawing/2014/main" id="{2919B1F3-E68E-4D6E-A1CC-0C36E3B5FC43}"/>
                    </a:ext>
                  </a:extLst>
                </p:cNvPr>
                <p:cNvGrpSpPr/>
                <p:nvPr userDrawn="1"/>
              </p:nvGrpSpPr>
              <p:grpSpPr>
                <a:xfrm>
                  <a:off x="3585961" y="-898315"/>
                  <a:ext cx="7577540" cy="54864"/>
                  <a:chOff x="3585961" y="-898315"/>
                  <a:chExt cx="7577540" cy="54864"/>
                </a:xfrm>
              </p:grpSpPr>
              <p:sp>
                <p:nvSpPr>
                  <p:cNvPr id="265" name="Rectangle 264">
                    <a:extLst>
                      <a:ext uri="{FF2B5EF4-FFF2-40B4-BE49-F238E27FC236}">
                        <a16:creationId xmlns:a16="http://schemas.microsoft.com/office/drawing/2014/main" id="{1CBD0867-787C-48B5-B61D-94524551D006}"/>
                      </a:ext>
                    </a:extLst>
                  </p:cNvPr>
                  <p:cNvSpPr/>
                  <p:nvPr userDrawn="1"/>
                </p:nvSpPr>
                <p:spPr>
                  <a:xfrm>
                    <a:off x="8704262" y="-898315"/>
                    <a:ext cx="2459239"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2551176" tIns="0" rIns="0" bIns="0" rtlCol="0" anchor="ctr" anchorCtr="0"/>
                  <a:lstStyle/>
                  <a:p>
                    <a:pPr algn="l">
                      <a:spcAft>
                        <a:spcPts val="300"/>
                      </a:spcAft>
                    </a:pPr>
                    <a:endParaRPr lang="en-US" sz="1050" dirty="0">
                      <a:solidFill>
                        <a:srgbClr val="1F3765"/>
                      </a:solidFill>
                      <a:latin typeface="Calibre Medium" panose="020B0603030202060203" pitchFamily="34" charset="0"/>
                    </a:endParaRPr>
                  </a:p>
                </p:txBody>
              </p:sp>
              <p:sp>
                <p:nvSpPr>
                  <p:cNvPr id="266" name="Rectangle 265">
                    <a:extLst>
                      <a:ext uri="{FF2B5EF4-FFF2-40B4-BE49-F238E27FC236}">
                        <a16:creationId xmlns:a16="http://schemas.microsoft.com/office/drawing/2014/main" id="{AC410D49-41E8-4712-A471-4435FC053318}"/>
                      </a:ext>
                    </a:extLst>
                  </p:cNvPr>
                  <p:cNvSpPr/>
                  <p:nvPr userDrawn="1"/>
                </p:nvSpPr>
                <p:spPr>
                  <a:xfrm>
                    <a:off x="6143423" y="-898315"/>
                    <a:ext cx="2459239"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algn="l">
                      <a:spcAft>
                        <a:spcPts val="300"/>
                      </a:spcAft>
                    </a:pPr>
                    <a:endParaRPr lang="en-US" sz="1050" dirty="0">
                      <a:solidFill>
                        <a:schemeClr val="tx1"/>
                      </a:solidFill>
                      <a:latin typeface="Calibre Medium" panose="020B0603030202060203" pitchFamily="34" charset="0"/>
                    </a:endParaRPr>
                  </a:p>
                </p:txBody>
              </p:sp>
              <p:sp>
                <p:nvSpPr>
                  <p:cNvPr id="267" name="Rectangle 266">
                    <a:extLst>
                      <a:ext uri="{FF2B5EF4-FFF2-40B4-BE49-F238E27FC236}">
                        <a16:creationId xmlns:a16="http://schemas.microsoft.com/office/drawing/2014/main" id="{FB9ECC68-F331-4D16-B1D2-4327EFA229AC}"/>
                      </a:ext>
                    </a:extLst>
                  </p:cNvPr>
                  <p:cNvSpPr/>
                  <p:nvPr userDrawn="1"/>
                </p:nvSpPr>
                <p:spPr>
                  <a:xfrm>
                    <a:off x="3585961" y="-898315"/>
                    <a:ext cx="2459239" cy="54864"/>
                  </a:xfrm>
                  <a:prstGeom prst="rect">
                    <a:avLst/>
                  </a:prstGeom>
                  <a:gradFill>
                    <a:gsLst>
                      <a:gs pos="20000">
                        <a:schemeClr val="tx1">
                          <a:alpha val="10000"/>
                        </a:schemeClr>
                      </a:gs>
                      <a:gs pos="62000">
                        <a:schemeClr val="tx1">
                          <a:alpha val="20000"/>
                        </a:scheme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algn="l">
                      <a:spcAft>
                        <a:spcPts val="300"/>
                      </a:spcAft>
                    </a:pPr>
                    <a:r>
                      <a:rPr lang="en-US" sz="1050">
                        <a:solidFill>
                          <a:schemeClr val="tx1"/>
                        </a:solidFill>
                        <a:latin typeface="Calibre Medium" panose="020B0603030202060203" pitchFamily="34" charset="0"/>
                      </a:rPr>
                      <a:t>1/3 = 2.69” / 6.83 cm</a:t>
                    </a:r>
                    <a:endParaRPr lang="en-US" sz="1050" dirty="0">
                      <a:solidFill>
                        <a:schemeClr val="tx1"/>
                      </a:solidFill>
                      <a:latin typeface="Calibre Medium" panose="020B0603030202060203" pitchFamily="34" charset="0"/>
                    </a:endParaRPr>
                  </a:p>
                </p:txBody>
              </p:sp>
            </p:grpSp>
            <p:grpSp>
              <p:nvGrpSpPr>
                <p:cNvPr id="26" name="Group 25">
                  <a:extLst>
                    <a:ext uri="{FF2B5EF4-FFF2-40B4-BE49-F238E27FC236}">
                      <a16:creationId xmlns:a16="http://schemas.microsoft.com/office/drawing/2014/main" id="{B7DB88B7-923D-4BB9-B420-91314D849558}"/>
                    </a:ext>
                  </a:extLst>
                </p:cNvPr>
                <p:cNvGrpSpPr/>
                <p:nvPr userDrawn="1"/>
              </p:nvGrpSpPr>
              <p:grpSpPr>
                <a:xfrm>
                  <a:off x="3585961" y="-767931"/>
                  <a:ext cx="8094865" cy="57309"/>
                  <a:chOff x="3585961" y="-767931"/>
                  <a:chExt cx="8094865" cy="57309"/>
                </a:xfrm>
              </p:grpSpPr>
              <p:sp>
                <p:nvSpPr>
                  <p:cNvPr id="261" name="Rectangle 260">
                    <a:extLst>
                      <a:ext uri="{FF2B5EF4-FFF2-40B4-BE49-F238E27FC236}">
                        <a16:creationId xmlns:a16="http://schemas.microsoft.com/office/drawing/2014/main" id="{9E0448FA-A654-4328-85C8-35268B555262}"/>
                      </a:ext>
                    </a:extLst>
                  </p:cNvPr>
                  <p:cNvSpPr/>
                  <p:nvPr userDrawn="1"/>
                </p:nvSpPr>
                <p:spPr>
                  <a:xfrm>
                    <a:off x="9734349" y="-767931"/>
                    <a:ext cx="1946477"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2039112" tIns="0" rIns="0" bIns="0" rtlCol="0" anchor="ctr" anchorCtr="0"/>
                  <a:lstStyle/>
                  <a:p>
                    <a:pPr algn="l">
                      <a:spcAft>
                        <a:spcPts val="300"/>
                      </a:spcAft>
                    </a:pPr>
                    <a:endParaRPr lang="en-US" sz="1050" dirty="0">
                      <a:solidFill>
                        <a:srgbClr val="A388BF"/>
                      </a:solidFill>
                      <a:latin typeface="Calibre Medium" panose="020B0603030202060203" pitchFamily="34" charset="0"/>
                    </a:endParaRPr>
                  </a:p>
                </p:txBody>
              </p:sp>
              <p:sp>
                <p:nvSpPr>
                  <p:cNvPr id="262" name="Rectangle 261">
                    <a:extLst>
                      <a:ext uri="{FF2B5EF4-FFF2-40B4-BE49-F238E27FC236}">
                        <a16:creationId xmlns:a16="http://schemas.microsoft.com/office/drawing/2014/main" id="{A2B81102-49C6-4E2C-BCA6-3B91080FAAF7}"/>
                      </a:ext>
                    </a:extLst>
                  </p:cNvPr>
                  <p:cNvSpPr/>
                  <p:nvPr userDrawn="1"/>
                </p:nvSpPr>
                <p:spPr>
                  <a:xfrm>
                    <a:off x="7677111" y="-765486"/>
                    <a:ext cx="1946477"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algn="l">
                      <a:spcAft>
                        <a:spcPts val="300"/>
                      </a:spcAft>
                    </a:pPr>
                    <a:endParaRPr lang="en-US" sz="1050" dirty="0">
                      <a:solidFill>
                        <a:srgbClr val="885073"/>
                      </a:solidFill>
                      <a:latin typeface="Calibre Medium" panose="020B0603030202060203" pitchFamily="34" charset="0"/>
                    </a:endParaRPr>
                  </a:p>
                </p:txBody>
              </p:sp>
              <p:sp>
                <p:nvSpPr>
                  <p:cNvPr id="263" name="Rectangle 262">
                    <a:extLst>
                      <a:ext uri="{FF2B5EF4-FFF2-40B4-BE49-F238E27FC236}">
                        <a16:creationId xmlns:a16="http://schemas.microsoft.com/office/drawing/2014/main" id="{C1B3F6A0-CF89-475F-898E-C3F507ECF16E}"/>
                      </a:ext>
                    </a:extLst>
                  </p:cNvPr>
                  <p:cNvSpPr/>
                  <p:nvPr userDrawn="1"/>
                </p:nvSpPr>
                <p:spPr>
                  <a:xfrm>
                    <a:off x="5635423" y="-767931"/>
                    <a:ext cx="1946477"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118872" rtlCol="0" anchor="b" anchorCtr="0"/>
                  <a:lstStyle/>
                  <a:p>
                    <a:pPr algn="l">
                      <a:spcAft>
                        <a:spcPts val="300"/>
                      </a:spcAft>
                    </a:pPr>
                    <a:endParaRPr lang="en-US" sz="1200" dirty="0">
                      <a:solidFill>
                        <a:srgbClr val="A388BF"/>
                      </a:solidFill>
                      <a:latin typeface="Calibre Medium" panose="020B0603030202060203" pitchFamily="34" charset="0"/>
                    </a:endParaRPr>
                  </a:p>
                </p:txBody>
              </p:sp>
              <p:sp>
                <p:nvSpPr>
                  <p:cNvPr id="264" name="Rectangle 263">
                    <a:extLst>
                      <a:ext uri="{FF2B5EF4-FFF2-40B4-BE49-F238E27FC236}">
                        <a16:creationId xmlns:a16="http://schemas.microsoft.com/office/drawing/2014/main" id="{E56CC609-DA60-4BC9-8468-0CEB52F54BAE}"/>
                      </a:ext>
                    </a:extLst>
                  </p:cNvPr>
                  <p:cNvSpPr/>
                  <p:nvPr userDrawn="1"/>
                </p:nvSpPr>
                <p:spPr>
                  <a:xfrm>
                    <a:off x="3585961" y="-767931"/>
                    <a:ext cx="1946477" cy="54864"/>
                  </a:xfrm>
                  <a:prstGeom prst="rect">
                    <a:avLst/>
                  </a:prstGeom>
                  <a:gradFill>
                    <a:gsLst>
                      <a:gs pos="20000">
                        <a:srgbClr val="A388BF">
                          <a:alpha val="10000"/>
                        </a:srgbClr>
                      </a:gs>
                      <a:gs pos="50000">
                        <a:srgbClr val="A388BF">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0" rIns="0" bIns="18288" rtlCol="0" anchor="ctr" anchorCtr="0"/>
                  <a:lstStyle/>
                  <a:p>
                    <a:pPr algn="l">
                      <a:spcAft>
                        <a:spcPts val="300"/>
                      </a:spcAft>
                    </a:pPr>
                    <a:r>
                      <a:rPr lang="en-US" sz="1050">
                        <a:solidFill>
                          <a:srgbClr val="885073"/>
                        </a:solidFill>
                        <a:latin typeface="Calibre Medium" panose="020B0603030202060203" pitchFamily="34" charset="0"/>
                      </a:rPr>
                      <a:t>1/4 = 2.13” / 5.41 cm</a:t>
                    </a:r>
                    <a:endParaRPr lang="en-US" sz="1050" dirty="0">
                      <a:solidFill>
                        <a:srgbClr val="885073"/>
                      </a:solidFill>
                      <a:latin typeface="Calibre Medium" panose="020B0603030202060203" pitchFamily="34" charset="0"/>
                    </a:endParaRPr>
                  </a:p>
                </p:txBody>
              </p:sp>
            </p:grpSp>
            <p:grpSp>
              <p:nvGrpSpPr>
                <p:cNvPr id="25" name="Group 24">
                  <a:extLst>
                    <a:ext uri="{FF2B5EF4-FFF2-40B4-BE49-F238E27FC236}">
                      <a16:creationId xmlns:a16="http://schemas.microsoft.com/office/drawing/2014/main" id="{B360469F-D4FE-42FF-B45A-9BD5130FEC83}"/>
                    </a:ext>
                  </a:extLst>
                </p:cNvPr>
                <p:cNvGrpSpPr/>
                <p:nvPr userDrawn="1"/>
              </p:nvGrpSpPr>
              <p:grpSpPr>
                <a:xfrm>
                  <a:off x="3585961" y="-1028699"/>
                  <a:ext cx="8094865" cy="54864"/>
                  <a:chOff x="3585961" y="-1028699"/>
                  <a:chExt cx="8094865" cy="54864"/>
                </a:xfrm>
              </p:grpSpPr>
              <p:sp>
                <p:nvSpPr>
                  <p:cNvPr id="259" name="Rectangle 258">
                    <a:extLst>
                      <a:ext uri="{FF2B5EF4-FFF2-40B4-BE49-F238E27FC236}">
                        <a16:creationId xmlns:a16="http://schemas.microsoft.com/office/drawing/2014/main" id="{8727F83F-EFA4-41F6-BE98-3071F6D264E3}"/>
                      </a:ext>
                    </a:extLst>
                  </p:cNvPr>
                  <p:cNvSpPr/>
                  <p:nvPr userDrawn="1"/>
                </p:nvSpPr>
                <p:spPr>
                  <a:xfrm>
                    <a:off x="7684887" y="-1028699"/>
                    <a:ext cx="3995939"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4087368" tIns="0" rIns="0" bIns="0" rtlCol="0" anchor="ctr" anchorCtr="0"/>
                  <a:lstStyle/>
                  <a:p>
                    <a:pPr algn="l">
                      <a:spcAft>
                        <a:spcPts val="300"/>
                      </a:spcAft>
                    </a:pPr>
                    <a:endParaRPr lang="en-US" sz="1050" dirty="0">
                      <a:solidFill>
                        <a:srgbClr val="3E7CA6"/>
                      </a:solidFill>
                      <a:latin typeface="Calibre Medium" panose="020B0603030202060203" pitchFamily="34" charset="0"/>
                    </a:endParaRPr>
                  </a:p>
                </p:txBody>
              </p:sp>
              <p:sp>
                <p:nvSpPr>
                  <p:cNvPr id="260" name="Rectangle 259">
                    <a:extLst>
                      <a:ext uri="{FF2B5EF4-FFF2-40B4-BE49-F238E27FC236}">
                        <a16:creationId xmlns:a16="http://schemas.microsoft.com/office/drawing/2014/main" id="{6B61D736-B12C-4DFF-A69B-5D83D956F24B}"/>
                      </a:ext>
                    </a:extLst>
                  </p:cNvPr>
                  <p:cNvSpPr/>
                  <p:nvPr userDrawn="1"/>
                </p:nvSpPr>
                <p:spPr>
                  <a:xfrm>
                    <a:off x="3585961" y="-1028699"/>
                    <a:ext cx="3995939" cy="54864"/>
                  </a:xfrm>
                  <a:prstGeom prst="rect">
                    <a:avLst/>
                  </a:prstGeom>
                  <a:gradFill flip="none" rotWithShape="1">
                    <a:gsLst>
                      <a:gs pos="0">
                        <a:srgbClr val="3E7CA6">
                          <a:alpha val="10000"/>
                        </a:srgbClr>
                      </a:gs>
                      <a:gs pos="50000">
                        <a:srgbClr val="3E7CA6">
                          <a:alpha val="20000"/>
                        </a:srgbClr>
                      </a:gs>
                    </a:gsLst>
                    <a:lin ang="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algn="l">
                      <a:spcAft>
                        <a:spcPts val="300"/>
                      </a:spcAft>
                    </a:pPr>
                    <a:r>
                      <a:rPr lang="en-US" sz="1050">
                        <a:solidFill>
                          <a:srgbClr val="3E7CA6"/>
                        </a:solidFill>
                        <a:latin typeface="Calibre Medium" panose="020B0603030202060203" pitchFamily="34" charset="0"/>
                      </a:rPr>
                      <a:t>1/2 = 4.37” / 11.1 cm</a:t>
                    </a:r>
                    <a:endParaRPr lang="en-US" sz="1050" dirty="0">
                      <a:solidFill>
                        <a:srgbClr val="3E7CA6"/>
                      </a:solidFill>
                      <a:latin typeface="Calibre Medium" panose="020B0603030202060203" pitchFamily="34" charset="0"/>
                    </a:endParaRPr>
                  </a:p>
                </p:txBody>
              </p:sp>
            </p:grpSp>
            <p:grpSp>
              <p:nvGrpSpPr>
                <p:cNvPr id="24" name="Group 23">
                  <a:extLst>
                    <a:ext uri="{FF2B5EF4-FFF2-40B4-BE49-F238E27FC236}">
                      <a16:creationId xmlns:a16="http://schemas.microsoft.com/office/drawing/2014/main" id="{21195792-D57D-49E3-80D1-BE8C650F4646}"/>
                    </a:ext>
                  </a:extLst>
                </p:cNvPr>
                <p:cNvGrpSpPr/>
                <p:nvPr userDrawn="1"/>
              </p:nvGrpSpPr>
              <p:grpSpPr>
                <a:xfrm>
                  <a:off x="3585961" y="-637547"/>
                  <a:ext cx="7568015" cy="54864"/>
                  <a:chOff x="3585961" y="-637547"/>
                  <a:chExt cx="7568015" cy="54864"/>
                </a:xfrm>
              </p:grpSpPr>
              <p:sp>
                <p:nvSpPr>
                  <p:cNvPr id="254" name="Rectangle 253">
                    <a:extLst>
                      <a:ext uri="{FF2B5EF4-FFF2-40B4-BE49-F238E27FC236}">
                        <a16:creationId xmlns:a16="http://schemas.microsoft.com/office/drawing/2014/main" id="{B891FEF4-FBCD-4C79-965F-DE61B2D58C09}"/>
                      </a:ext>
                    </a:extLst>
                  </p:cNvPr>
                  <p:cNvSpPr/>
                  <p:nvPr userDrawn="1"/>
                </p:nvSpPr>
                <p:spPr>
                  <a:xfrm>
                    <a:off x="9718368" y="-637547"/>
                    <a:ext cx="1435608"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algn="l">
                      <a:spcAft>
                        <a:spcPts val="300"/>
                      </a:spcAft>
                    </a:pPr>
                    <a:endParaRPr lang="en-US" sz="1050" dirty="0">
                      <a:solidFill>
                        <a:srgbClr val="D2785A"/>
                      </a:solidFill>
                      <a:latin typeface="Calibre Medium" panose="020B0603030202060203" pitchFamily="34" charset="0"/>
                    </a:endParaRPr>
                  </a:p>
                </p:txBody>
              </p:sp>
              <p:sp>
                <p:nvSpPr>
                  <p:cNvPr id="255" name="Rectangle 254">
                    <a:extLst>
                      <a:ext uri="{FF2B5EF4-FFF2-40B4-BE49-F238E27FC236}">
                        <a16:creationId xmlns:a16="http://schemas.microsoft.com/office/drawing/2014/main" id="{ADA3F96D-6143-4AC3-B6AC-AFA3934766F0}"/>
                      </a:ext>
                    </a:extLst>
                  </p:cNvPr>
                  <p:cNvSpPr/>
                  <p:nvPr userDrawn="1"/>
                </p:nvSpPr>
                <p:spPr>
                  <a:xfrm>
                    <a:off x="6665498" y="-637547"/>
                    <a:ext cx="1435608"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2039112" tIns="0" rIns="0" bIns="0" rtlCol="0" anchor="ctr" anchorCtr="0"/>
                  <a:lstStyle/>
                  <a:p>
                    <a:pPr algn="l">
                      <a:spcAft>
                        <a:spcPts val="300"/>
                      </a:spcAft>
                    </a:pPr>
                    <a:endParaRPr lang="en-US" sz="1050" dirty="0">
                      <a:solidFill>
                        <a:srgbClr val="D2785A"/>
                      </a:solidFill>
                      <a:latin typeface="Calibre Medium" panose="020B0603030202060203" pitchFamily="34" charset="0"/>
                    </a:endParaRPr>
                  </a:p>
                </p:txBody>
              </p:sp>
              <p:sp>
                <p:nvSpPr>
                  <p:cNvPr id="256" name="Rectangle 255">
                    <a:extLst>
                      <a:ext uri="{FF2B5EF4-FFF2-40B4-BE49-F238E27FC236}">
                        <a16:creationId xmlns:a16="http://schemas.microsoft.com/office/drawing/2014/main" id="{E5322008-4D8B-47D1-964C-57254593355A}"/>
                      </a:ext>
                    </a:extLst>
                  </p:cNvPr>
                  <p:cNvSpPr/>
                  <p:nvPr userDrawn="1"/>
                </p:nvSpPr>
                <p:spPr>
                  <a:xfrm>
                    <a:off x="8209681" y="-637547"/>
                    <a:ext cx="1435608"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2039112" tIns="0" rIns="0" bIns="0" rtlCol="0" anchor="ctr" anchorCtr="0"/>
                  <a:lstStyle/>
                  <a:p>
                    <a:pPr algn="l">
                      <a:spcAft>
                        <a:spcPts val="300"/>
                      </a:spcAft>
                    </a:pPr>
                    <a:endParaRPr lang="en-US" sz="1050" dirty="0">
                      <a:solidFill>
                        <a:srgbClr val="D2785A"/>
                      </a:solidFill>
                      <a:latin typeface="Calibre Medium" panose="020B0603030202060203" pitchFamily="34" charset="0"/>
                    </a:endParaRPr>
                  </a:p>
                </p:txBody>
              </p:sp>
              <p:sp>
                <p:nvSpPr>
                  <p:cNvPr id="257" name="Rectangle 256">
                    <a:extLst>
                      <a:ext uri="{FF2B5EF4-FFF2-40B4-BE49-F238E27FC236}">
                        <a16:creationId xmlns:a16="http://schemas.microsoft.com/office/drawing/2014/main" id="{7F460D74-A559-4C23-942B-AECA8792A6B2}"/>
                      </a:ext>
                    </a:extLst>
                  </p:cNvPr>
                  <p:cNvSpPr/>
                  <p:nvPr userDrawn="1"/>
                </p:nvSpPr>
                <p:spPr>
                  <a:xfrm>
                    <a:off x="3585961" y="-637547"/>
                    <a:ext cx="1435608"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91440" tIns="0" rIns="0" bIns="18288" rtlCol="0" anchor="ctr" anchorCtr="0"/>
                  <a:lstStyle/>
                  <a:p>
                    <a:pPr algn="l">
                      <a:spcAft>
                        <a:spcPts val="300"/>
                      </a:spcAft>
                    </a:pPr>
                    <a:r>
                      <a:rPr lang="en-US" sz="1050">
                        <a:solidFill>
                          <a:srgbClr val="D2785A"/>
                        </a:solidFill>
                        <a:latin typeface="Calibre Medium" panose="020B0603030202060203" pitchFamily="34" charset="0"/>
                      </a:rPr>
                      <a:t>1/5 = 1.57” / 3.99 cm</a:t>
                    </a:r>
                    <a:endParaRPr lang="en-US" sz="1050" dirty="0">
                      <a:solidFill>
                        <a:srgbClr val="D2785A"/>
                      </a:solidFill>
                      <a:latin typeface="Calibre Medium" panose="020B0603030202060203" pitchFamily="34" charset="0"/>
                    </a:endParaRPr>
                  </a:p>
                </p:txBody>
              </p:sp>
              <p:sp>
                <p:nvSpPr>
                  <p:cNvPr id="258" name="Rectangle 257">
                    <a:extLst>
                      <a:ext uri="{FF2B5EF4-FFF2-40B4-BE49-F238E27FC236}">
                        <a16:creationId xmlns:a16="http://schemas.microsoft.com/office/drawing/2014/main" id="{17C2597C-148F-4D1C-AE00-575D3B02CC31}"/>
                      </a:ext>
                    </a:extLst>
                  </p:cNvPr>
                  <p:cNvSpPr/>
                  <p:nvPr userDrawn="1"/>
                </p:nvSpPr>
                <p:spPr>
                  <a:xfrm>
                    <a:off x="5121315" y="-637547"/>
                    <a:ext cx="1435608" cy="54864"/>
                  </a:xfrm>
                  <a:prstGeom prst="rect">
                    <a:avLst/>
                  </a:prstGeom>
                  <a:gradFill>
                    <a:gsLst>
                      <a:gs pos="20000">
                        <a:srgbClr val="D2785A">
                          <a:alpha val="10000"/>
                        </a:srgbClr>
                      </a:gs>
                      <a:gs pos="65000">
                        <a:srgbClr val="D2785A">
                          <a:alpha val="20000"/>
                        </a:srgbClr>
                      </a:gs>
                    </a:gsLst>
                    <a:lin ang="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2039112" tIns="0" rIns="0" bIns="0" rtlCol="0" anchor="ctr" anchorCtr="0"/>
                  <a:lstStyle/>
                  <a:p>
                    <a:pPr algn="l">
                      <a:spcAft>
                        <a:spcPts val="300"/>
                      </a:spcAft>
                    </a:pPr>
                    <a:endParaRPr lang="en-US" sz="1050" dirty="0">
                      <a:solidFill>
                        <a:srgbClr val="D2785A"/>
                      </a:solidFill>
                      <a:latin typeface="Calibre Medium" panose="020B0603030202060203" pitchFamily="34" charset="0"/>
                    </a:endParaRPr>
                  </a:p>
                </p:txBody>
              </p:sp>
            </p:grpSp>
          </p:grpSp>
        </p:grpSp>
        <p:grpSp>
          <p:nvGrpSpPr>
            <p:cNvPr id="162" name="SIDE RULER">
              <a:extLst>
                <a:ext uri="{FF2B5EF4-FFF2-40B4-BE49-F238E27FC236}">
                  <a16:creationId xmlns:a16="http://schemas.microsoft.com/office/drawing/2014/main" id="{50C74144-ED18-44C7-AB79-165E8A3FE828}"/>
                </a:ext>
              </a:extLst>
            </p:cNvPr>
            <p:cNvGrpSpPr/>
            <p:nvPr userDrawn="1"/>
          </p:nvGrpSpPr>
          <p:grpSpPr>
            <a:xfrm>
              <a:off x="12268200" y="0"/>
              <a:ext cx="432054" cy="6858000"/>
              <a:chOff x="12268200" y="0"/>
              <a:chExt cx="576072" cy="6858000"/>
            </a:xfrm>
          </p:grpSpPr>
          <p:sp>
            <p:nvSpPr>
              <p:cNvPr id="163" name="Rectangle 162">
                <a:extLst>
                  <a:ext uri="{FF2B5EF4-FFF2-40B4-BE49-F238E27FC236}">
                    <a16:creationId xmlns:a16="http://schemas.microsoft.com/office/drawing/2014/main" id="{190E0F78-E45D-4CDD-8505-9B4AA1A3E697}"/>
                  </a:ext>
                </a:extLst>
              </p:cNvPr>
              <p:cNvSpPr/>
              <p:nvPr userDrawn="1"/>
            </p:nvSpPr>
            <p:spPr>
              <a:xfrm>
                <a:off x="12268200" y="0"/>
                <a:ext cx="576072" cy="6858000"/>
              </a:xfrm>
              <a:prstGeom prst="rect">
                <a:avLst/>
              </a:prstGeom>
              <a:solidFill>
                <a:srgbClr val="FFFFFF">
                  <a:alpha val="30000"/>
                </a:srgbClr>
              </a:solidFill>
              <a:ln w="25400" cap="flat" cmpd="sng" algn="ctr">
                <a:noFill/>
                <a:prstDash val="solid"/>
              </a:ln>
              <a:effectLst/>
            </p:spPr>
            <p:txBody>
              <a:bodyPr rtlCol="0" anchor="ctr"/>
              <a:lstStyle/>
              <a:p>
                <a:pPr marL="0" marR="0" lvl="0" indent="0" algn="ctr" defTabSz="871317" eaLnBrk="1" fontAlgn="auto" latinLnBrk="0" hangingPunct="1">
                  <a:lnSpc>
                    <a:spcPct val="100000"/>
                  </a:lnSpc>
                  <a:spcBef>
                    <a:spcPts val="0"/>
                  </a:spcBef>
                  <a:spcAft>
                    <a:spcPts val="0"/>
                  </a:spcAft>
                  <a:buClrTx/>
                  <a:buSzTx/>
                  <a:buFontTx/>
                  <a:buNone/>
                  <a:tabLst/>
                  <a:defRPr/>
                </a:pPr>
                <a:endParaRPr kumimoji="0" lang="en-US" sz="1715" b="0" i="0" u="none" strike="noStrike" kern="0" cap="none" spc="0" normalizeH="0" baseline="0" noProof="0" dirty="0">
                  <a:ln>
                    <a:noFill/>
                  </a:ln>
                  <a:solidFill>
                    <a:prstClr val="white"/>
                  </a:solidFill>
                  <a:effectLst/>
                  <a:uLnTx/>
                  <a:uFillTx/>
                  <a:latin typeface="Arial Narrow" panose="020B0606020202030204" pitchFamily="34" charset="0"/>
                  <a:ea typeface="+mn-ea"/>
                  <a:cs typeface="+mn-cs"/>
                </a:endParaRPr>
              </a:p>
            </p:txBody>
          </p:sp>
          <p:grpSp>
            <p:nvGrpSpPr>
              <p:cNvPr id="164" name="Group 163">
                <a:extLst>
                  <a:ext uri="{FF2B5EF4-FFF2-40B4-BE49-F238E27FC236}">
                    <a16:creationId xmlns:a16="http://schemas.microsoft.com/office/drawing/2014/main" id="{11F368C8-4C49-42A8-8F0F-0742E794F19C}"/>
                  </a:ext>
                </a:extLst>
              </p:cNvPr>
              <p:cNvGrpSpPr/>
              <p:nvPr userDrawn="1"/>
            </p:nvGrpSpPr>
            <p:grpSpPr>
              <a:xfrm>
                <a:off x="12382500" y="452438"/>
                <a:ext cx="60960" cy="5952553"/>
                <a:chOff x="12382500" y="452438"/>
                <a:chExt cx="60960" cy="5952553"/>
              </a:xfrm>
            </p:grpSpPr>
            <p:sp>
              <p:nvSpPr>
                <p:cNvPr id="182" name="Rectangle 181">
                  <a:extLst>
                    <a:ext uri="{FF2B5EF4-FFF2-40B4-BE49-F238E27FC236}">
                      <a16:creationId xmlns:a16="http://schemas.microsoft.com/office/drawing/2014/main" id="{9F5B5F3D-0B35-4349-ADA0-33FAD316D94E}"/>
                    </a:ext>
                  </a:extLst>
                </p:cNvPr>
                <p:cNvSpPr/>
                <p:nvPr userDrawn="1"/>
              </p:nvSpPr>
              <p:spPr>
                <a:xfrm>
                  <a:off x="12382500" y="452438"/>
                  <a:ext cx="60960" cy="423862"/>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algn="r">
                    <a:spcAft>
                      <a:spcPts val="300"/>
                    </a:spcAft>
                  </a:pPr>
                  <a:r>
                    <a:rPr lang="en-US" sz="1200">
                      <a:solidFill>
                        <a:srgbClr val="7F8480"/>
                      </a:solidFill>
                    </a:rPr>
                    <a:t>1</a:t>
                  </a:r>
                  <a:endParaRPr lang="en-US" sz="1200" dirty="0">
                    <a:solidFill>
                      <a:srgbClr val="7F8480"/>
                    </a:solidFill>
                  </a:endParaRPr>
                </a:p>
              </p:txBody>
            </p:sp>
            <p:sp>
              <p:nvSpPr>
                <p:cNvPr id="183" name="Rectangle 182">
                  <a:extLst>
                    <a:ext uri="{FF2B5EF4-FFF2-40B4-BE49-F238E27FC236}">
                      <a16:creationId xmlns:a16="http://schemas.microsoft.com/office/drawing/2014/main" id="{4BD4A19E-D97E-4226-B52B-9C07A8435FB7}"/>
                    </a:ext>
                  </a:extLst>
                </p:cNvPr>
                <p:cNvSpPr/>
                <p:nvPr userDrawn="1"/>
              </p:nvSpPr>
              <p:spPr>
                <a:xfrm>
                  <a:off x="12382500" y="975268"/>
                  <a:ext cx="60960" cy="523331"/>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2</a:t>
                  </a:r>
                  <a:endParaRPr lang="en-US" sz="1200" dirty="0">
                    <a:solidFill>
                      <a:srgbClr val="7F8480"/>
                    </a:solidFill>
                  </a:endParaRPr>
                </a:p>
              </p:txBody>
            </p:sp>
            <p:sp>
              <p:nvSpPr>
                <p:cNvPr id="184" name="Rectangle 183">
                  <a:extLst>
                    <a:ext uri="{FF2B5EF4-FFF2-40B4-BE49-F238E27FC236}">
                      <a16:creationId xmlns:a16="http://schemas.microsoft.com/office/drawing/2014/main" id="{671F0CCC-094F-4A08-9733-C53BC0F0A70F}"/>
                    </a:ext>
                  </a:extLst>
                </p:cNvPr>
                <p:cNvSpPr/>
                <p:nvPr userDrawn="1"/>
              </p:nvSpPr>
              <p:spPr>
                <a:xfrm>
                  <a:off x="12382500" y="1607324"/>
                  <a:ext cx="60960"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3</a:t>
                  </a:r>
                  <a:endParaRPr lang="en-US" sz="1200" dirty="0">
                    <a:solidFill>
                      <a:srgbClr val="7F8480"/>
                    </a:solidFill>
                  </a:endParaRPr>
                </a:p>
              </p:txBody>
            </p:sp>
            <p:sp>
              <p:nvSpPr>
                <p:cNvPr id="185" name="Rectangle 184">
                  <a:extLst>
                    <a:ext uri="{FF2B5EF4-FFF2-40B4-BE49-F238E27FC236}">
                      <a16:creationId xmlns:a16="http://schemas.microsoft.com/office/drawing/2014/main" id="{349A839C-39DA-4601-93EB-DB5D3B5C3F0F}"/>
                    </a:ext>
                  </a:extLst>
                </p:cNvPr>
                <p:cNvSpPr/>
                <p:nvPr userDrawn="1"/>
              </p:nvSpPr>
              <p:spPr>
                <a:xfrm>
                  <a:off x="12382500" y="2231781"/>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4</a:t>
                  </a:r>
                  <a:endParaRPr lang="en-US" sz="1200" dirty="0">
                    <a:solidFill>
                      <a:srgbClr val="7F8480"/>
                    </a:solidFill>
                  </a:endParaRPr>
                </a:p>
              </p:txBody>
            </p:sp>
            <p:sp>
              <p:nvSpPr>
                <p:cNvPr id="186" name="Rectangle 185">
                  <a:extLst>
                    <a:ext uri="{FF2B5EF4-FFF2-40B4-BE49-F238E27FC236}">
                      <a16:creationId xmlns:a16="http://schemas.microsoft.com/office/drawing/2014/main" id="{58834469-9F6F-40BB-A748-8EFDC504F355}"/>
                    </a:ext>
                  </a:extLst>
                </p:cNvPr>
                <p:cNvSpPr/>
                <p:nvPr userDrawn="1"/>
              </p:nvSpPr>
              <p:spPr>
                <a:xfrm>
                  <a:off x="12382500" y="2856238"/>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5</a:t>
                  </a:r>
                  <a:endParaRPr lang="en-US" sz="1200" dirty="0">
                    <a:solidFill>
                      <a:srgbClr val="7F8480"/>
                    </a:solidFill>
                  </a:endParaRPr>
                </a:p>
              </p:txBody>
            </p:sp>
            <p:sp>
              <p:nvSpPr>
                <p:cNvPr id="188" name="Rectangle 187">
                  <a:extLst>
                    <a:ext uri="{FF2B5EF4-FFF2-40B4-BE49-F238E27FC236}">
                      <a16:creationId xmlns:a16="http://schemas.microsoft.com/office/drawing/2014/main" id="{B03A0A85-E2C7-4DD7-882E-DB24E10CD465}"/>
                    </a:ext>
                  </a:extLst>
                </p:cNvPr>
                <p:cNvSpPr/>
                <p:nvPr userDrawn="1"/>
              </p:nvSpPr>
              <p:spPr>
                <a:xfrm>
                  <a:off x="12382500" y="3480695"/>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6</a:t>
                  </a:r>
                  <a:endParaRPr lang="en-US" sz="1200" dirty="0">
                    <a:solidFill>
                      <a:srgbClr val="7F8480"/>
                    </a:solidFill>
                  </a:endParaRPr>
                </a:p>
              </p:txBody>
            </p:sp>
            <p:sp>
              <p:nvSpPr>
                <p:cNvPr id="189" name="Rectangle 188">
                  <a:extLst>
                    <a:ext uri="{FF2B5EF4-FFF2-40B4-BE49-F238E27FC236}">
                      <a16:creationId xmlns:a16="http://schemas.microsoft.com/office/drawing/2014/main" id="{1469CFF3-0842-47F4-9B10-254E74B094A4}"/>
                    </a:ext>
                  </a:extLst>
                </p:cNvPr>
                <p:cNvSpPr/>
                <p:nvPr userDrawn="1"/>
              </p:nvSpPr>
              <p:spPr>
                <a:xfrm>
                  <a:off x="12382500" y="4105152"/>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7</a:t>
                  </a:r>
                  <a:endParaRPr lang="en-US" sz="1200" dirty="0">
                    <a:solidFill>
                      <a:srgbClr val="7F8480"/>
                    </a:solidFill>
                  </a:endParaRPr>
                </a:p>
              </p:txBody>
            </p:sp>
            <p:sp>
              <p:nvSpPr>
                <p:cNvPr id="190" name="Rectangle 189">
                  <a:extLst>
                    <a:ext uri="{FF2B5EF4-FFF2-40B4-BE49-F238E27FC236}">
                      <a16:creationId xmlns:a16="http://schemas.microsoft.com/office/drawing/2014/main" id="{20EFBA55-4FFC-43E2-856A-C51551C8D589}"/>
                    </a:ext>
                  </a:extLst>
                </p:cNvPr>
                <p:cNvSpPr/>
                <p:nvPr userDrawn="1"/>
              </p:nvSpPr>
              <p:spPr>
                <a:xfrm>
                  <a:off x="12382500" y="4729609"/>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8</a:t>
                  </a:r>
                  <a:endParaRPr lang="en-US" sz="1200" dirty="0">
                    <a:solidFill>
                      <a:srgbClr val="7F8480"/>
                    </a:solidFill>
                  </a:endParaRPr>
                </a:p>
              </p:txBody>
            </p:sp>
            <p:sp>
              <p:nvSpPr>
                <p:cNvPr id="191" name="Rectangle 190">
                  <a:extLst>
                    <a:ext uri="{FF2B5EF4-FFF2-40B4-BE49-F238E27FC236}">
                      <a16:creationId xmlns:a16="http://schemas.microsoft.com/office/drawing/2014/main" id="{C92C2E8A-1682-4247-8617-BC1D5C57E0A3}"/>
                    </a:ext>
                  </a:extLst>
                </p:cNvPr>
                <p:cNvSpPr/>
                <p:nvPr userDrawn="1"/>
              </p:nvSpPr>
              <p:spPr>
                <a:xfrm>
                  <a:off x="12382500" y="5354066"/>
                  <a:ext cx="54864" cy="521208"/>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9</a:t>
                  </a:r>
                  <a:endParaRPr lang="en-US" sz="1200" dirty="0">
                    <a:solidFill>
                      <a:srgbClr val="7F8480"/>
                    </a:solidFill>
                  </a:endParaRPr>
                </a:p>
              </p:txBody>
            </p:sp>
            <p:sp>
              <p:nvSpPr>
                <p:cNvPr id="192" name="Rectangle 191">
                  <a:extLst>
                    <a:ext uri="{FF2B5EF4-FFF2-40B4-BE49-F238E27FC236}">
                      <a16:creationId xmlns:a16="http://schemas.microsoft.com/office/drawing/2014/main" id="{A6794C73-623C-4A5C-8721-5D3470D83DBD}"/>
                    </a:ext>
                  </a:extLst>
                </p:cNvPr>
                <p:cNvSpPr/>
                <p:nvPr userDrawn="1"/>
              </p:nvSpPr>
              <p:spPr>
                <a:xfrm>
                  <a:off x="12382500" y="5984367"/>
                  <a:ext cx="54864" cy="420624"/>
                </a:xfrm>
                <a:prstGeom prst="rect">
                  <a:avLst/>
                </a:prstGeom>
                <a:solidFill>
                  <a:srgbClr val="CBCDCB">
                    <a:alpha val="6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lstStyle/>
                <a:p>
                  <a:pPr lvl="0" algn="r">
                    <a:spcAft>
                      <a:spcPts val="300"/>
                    </a:spcAft>
                  </a:pPr>
                  <a:r>
                    <a:rPr lang="en-US" sz="1200">
                      <a:solidFill>
                        <a:srgbClr val="7F8480"/>
                      </a:solidFill>
                    </a:rPr>
                    <a:t>10</a:t>
                  </a:r>
                  <a:endParaRPr lang="en-US" sz="1200" dirty="0">
                    <a:solidFill>
                      <a:srgbClr val="7F8480"/>
                    </a:solidFill>
                  </a:endParaRPr>
                </a:p>
              </p:txBody>
            </p:sp>
          </p:grpSp>
          <p:grpSp>
            <p:nvGrpSpPr>
              <p:cNvPr id="165" name="Group 164">
                <a:extLst>
                  <a:ext uri="{FF2B5EF4-FFF2-40B4-BE49-F238E27FC236}">
                    <a16:creationId xmlns:a16="http://schemas.microsoft.com/office/drawing/2014/main" id="{5A596F88-0257-450D-AA65-DBAB62BCB5E3}"/>
                  </a:ext>
                </a:extLst>
              </p:cNvPr>
              <p:cNvGrpSpPr/>
              <p:nvPr userDrawn="1"/>
            </p:nvGrpSpPr>
            <p:grpSpPr>
              <a:xfrm>
                <a:off x="12514706" y="452438"/>
                <a:ext cx="60960" cy="1046161"/>
                <a:chOff x="12514706" y="452438"/>
                <a:chExt cx="60960" cy="1046161"/>
              </a:xfrm>
            </p:grpSpPr>
            <p:sp>
              <p:nvSpPr>
                <p:cNvPr id="180" name="Rectangle 179">
                  <a:extLst>
                    <a:ext uri="{FF2B5EF4-FFF2-40B4-BE49-F238E27FC236}">
                      <a16:creationId xmlns:a16="http://schemas.microsoft.com/office/drawing/2014/main" id="{1B79498A-48A9-4FC4-82A8-6E5380470E94}"/>
                    </a:ext>
                  </a:extLst>
                </p:cNvPr>
                <p:cNvSpPr/>
                <p:nvPr userDrawn="1"/>
              </p:nvSpPr>
              <p:spPr>
                <a:xfrm>
                  <a:off x="12514706" y="452438"/>
                  <a:ext cx="60960" cy="423862"/>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marL="0" lvl="0" algn="l" eaLnBrk="1" hangingPunct="1">
                    <a:spcBef>
                      <a:spcPts val="1200"/>
                    </a:spcBef>
                    <a:spcAft>
                      <a:spcPts val="300"/>
                    </a:spcAft>
                  </a:pPr>
                  <a:r>
                    <a:rPr lang="en-US" sz="1200">
                      <a:solidFill>
                        <a:srgbClr val="AD2A2A"/>
                      </a:solidFill>
                    </a:rPr>
                    <a:t>-2 </a:t>
                  </a:r>
                  <a:r>
                    <a:rPr lang="en-US" sz="1000">
                      <a:solidFill>
                        <a:srgbClr val="AD2A2A"/>
                      </a:solidFill>
                      <a:latin typeface="Barlow Condensed" panose="00000506000000000000" pitchFamily="2" charset="0"/>
                      <a:ea typeface="+mn-ea"/>
                      <a:cs typeface="+mn-cs"/>
                    </a:rPr>
                    <a:t>(0.46” / 1.17 cm tall)</a:t>
                  </a:r>
                  <a:endParaRPr lang="en-US" sz="1000" dirty="0">
                    <a:solidFill>
                      <a:srgbClr val="AD2A2A"/>
                    </a:solidFill>
                    <a:latin typeface="Barlow Condensed" panose="00000506000000000000" pitchFamily="2" charset="0"/>
                    <a:ea typeface="+mn-ea"/>
                    <a:cs typeface="+mn-cs"/>
                  </a:endParaRPr>
                </a:p>
              </p:txBody>
            </p:sp>
            <p:sp>
              <p:nvSpPr>
                <p:cNvPr id="181" name="Rectangle 180">
                  <a:extLst>
                    <a:ext uri="{FF2B5EF4-FFF2-40B4-BE49-F238E27FC236}">
                      <a16:creationId xmlns:a16="http://schemas.microsoft.com/office/drawing/2014/main" id="{F059ED0D-1200-40CC-878E-A8BA7E846FF2}"/>
                    </a:ext>
                  </a:extLst>
                </p:cNvPr>
                <p:cNvSpPr/>
                <p:nvPr userDrawn="1"/>
              </p:nvSpPr>
              <p:spPr>
                <a:xfrm>
                  <a:off x="12514706" y="975268"/>
                  <a:ext cx="60960" cy="523331"/>
                </a:xfrm>
                <a:prstGeom prst="rect">
                  <a:avLst/>
                </a:prstGeom>
                <a:solidFill>
                  <a:srgbClr val="AD2A2A">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marL="0" lvl="0" algn="l" eaLnBrk="1" hangingPunct="1">
                    <a:spcBef>
                      <a:spcPts val="1200"/>
                    </a:spcBef>
                    <a:spcAft>
                      <a:spcPts val="300"/>
                    </a:spcAft>
                  </a:pPr>
                  <a:r>
                    <a:rPr lang="en-US" sz="1200">
                      <a:solidFill>
                        <a:srgbClr val="AD2A2A"/>
                      </a:solidFill>
                    </a:rPr>
                    <a:t>-1 </a:t>
                  </a:r>
                  <a:r>
                    <a:rPr lang="en-US" sz="1000">
                      <a:solidFill>
                        <a:srgbClr val="AD2A2A"/>
                      </a:solidFill>
                      <a:latin typeface="Barlow Condensed" panose="00000506000000000000" pitchFamily="2" charset="0"/>
                      <a:ea typeface="+mn-ea"/>
                      <a:cs typeface="+mn-cs"/>
                    </a:rPr>
                    <a:t>(0.57” / 1.45 cm tall)</a:t>
                  </a:r>
                  <a:endParaRPr lang="en-US" sz="1000" dirty="0">
                    <a:solidFill>
                      <a:srgbClr val="AD2A2A"/>
                    </a:solidFill>
                    <a:latin typeface="Barlow Condensed" panose="00000506000000000000" pitchFamily="2" charset="0"/>
                    <a:ea typeface="+mn-ea"/>
                    <a:cs typeface="+mn-cs"/>
                  </a:endParaRPr>
                </a:p>
              </p:txBody>
            </p:sp>
          </p:grpSp>
          <p:grpSp>
            <p:nvGrpSpPr>
              <p:cNvPr id="167" name="Group 166">
                <a:extLst>
                  <a:ext uri="{FF2B5EF4-FFF2-40B4-BE49-F238E27FC236}">
                    <a16:creationId xmlns:a16="http://schemas.microsoft.com/office/drawing/2014/main" id="{387E8B4E-C362-4027-8470-4EB87092DF9C}"/>
                  </a:ext>
                </a:extLst>
              </p:cNvPr>
              <p:cNvGrpSpPr/>
              <p:nvPr userDrawn="1"/>
            </p:nvGrpSpPr>
            <p:grpSpPr>
              <a:xfrm>
                <a:off x="12514707" y="1607324"/>
                <a:ext cx="54864" cy="4797667"/>
                <a:chOff x="12514707" y="1607324"/>
                <a:chExt cx="54864" cy="4797667"/>
              </a:xfrm>
            </p:grpSpPr>
            <p:sp>
              <p:nvSpPr>
                <p:cNvPr id="168" name="Rectangle 167">
                  <a:extLst>
                    <a:ext uri="{FF2B5EF4-FFF2-40B4-BE49-F238E27FC236}">
                      <a16:creationId xmlns:a16="http://schemas.microsoft.com/office/drawing/2014/main" id="{EB2EA5F7-954E-4A4A-AAF3-501B0E06123D}"/>
                    </a:ext>
                  </a:extLst>
                </p:cNvPr>
                <p:cNvSpPr/>
                <p:nvPr userDrawn="1"/>
              </p:nvSpPr>
              <p:spPr>
                <a:xfrm>
                  <a:off x="12514707" y="1607324"/>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1</a:t>
                  </a:r>
                  <a:endParaRPr lang="en-US" sz="1200" dirty="0">
                    <a:solidFill>
                      <a:srgbClr val="012A2D"/>
                    </a:solidFill>
                  </a:endParaRPr>
                </a:p>
              </p:txBody>
            </p:sp>
            <p:sp>
              <p:nvSpPr>
                <p:cNvPr id="169" name="Rectangle 168">
                  <a:extLst>
                    <a:ext uri="{FF2B5EF4-FFF2-40B4-BE49-F238E27FC236}">
                      <a16:creationId xmlns:a16="http://schemas.microsoft.com/office/drawing/2014/main" id="{186DED2D-B945-4FD2-89B0-76AEA2C9F340}"/>
                    </a:ext>
                  </a:extLst>
                </p:cNvPr>
                <p:cNvSpPr/>
                <p:nvPr userDrawn="1"/>
              </p:nvSpPr>
              <p:spPr>
                <a:xfrm>
                  <a:off x="12514707" y="2231781"/>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2</a:t>
                  </a:r>
                  <a:endParaRPr lang="en-US" sz="1200" dirty="0">
                    <a:solidFill>
                      <a:srgbClr val="012A2D"/>
                    </a:solidFill>
                  </a:endParaRPr>
                </a:p>
              </p:txBody>
            </p:sp>
            <p:sp>
              <p:nvSpPr>
                <p:cNvPr id="171" name="Rectangle 170">
                  <a:extLst>
                    <a:ext uri="{FF2B5EF4-FFF2-40B4-BE49-F238E27FC236}">
                      <a16:creationId xmlns:a16="http://schemas.microsoft.com/office/drawing/2014/main" id="{18C73F64-E8B2-4619-A402-351704785582}"/>
                    </a:ext>
                  </a:extLst>
                </p:cNvPr>
                <p:cNvSpPr/>
                <p:nvPr userDrawn="1"/>
              </p:nvSpPr>
              <p:spPr>
                <a:xfrm>
                  <a:off x="12514707" y="2856238"/>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3</a:t>
                  </a:r>
                  <a:endParaRPr lang="en-US" sz="1200" dirty="0">
                    <a:solidFill>
                      <a:srgbClr val="012A2D"/>
                    </a:solidFill>
                  </a:endParaRPr>
                </a:p>
              </p:txBody>
            </p:sp>
            <p:sp>
              <p:nvSpPr>
                <p:cNvPr id="174" name="Rectangle 173">
                  <a:extLst>
                    <a:ext uri="{FF2B5EF4-FFF2-40B4-BE49-F238E27FC236}">
                      <a16:creationId xmlns:a16="http://schemas.microsoft.com/office/drawing/2014/main" id="{D6531FA6-18DF-46D3-BFAC-F760943CC9C2}"/>
                    </a:ext>
                  </a:extLst>
                </p:cNvPr>
                <p:cNvSpPr/>
                <p:nvPr userDrawn="1"/>
              </p:nvSpPr>
              <p:spPr>
                <a:xfrm>
                  <a:off x="12514707" y="3480695"/>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4</a:t>
                  </a:r>
                  <a:endParaRPr lang="en-US" sz="1200" dirty="0">
                    <a:solidFill>
                      <a:srgbClr val="012A2D"/>
                    </a:solidFill>
                  </a:endParaRPr>
                </a:p>
              </p:txBody>
            </p:sp>
            <p:sp>
              <p:nvSpPr>
                <p:cNvPr id="176" name="Rectangle 175">
                  <a:extLst>
                    <a:ext uri="{FF2B5EF4-FFF2-40B4-BE49-F238E27FC236}">
                      <a16:creationId xmlns:a16="http://schemas.microsoft.com/office/drawing/2014/main" id="{3D6CD6ED-9BC8-49C4-ACF5-FD97FD387258}"/>
                    </a:ext>
                  </a:extLst>
                </p:cNvPr>
                <p:cNvSpPr/>
                <p:nvPr userDrawn="1"/>
              </p:nvSpPr>
              <p:spPr>
                <a:xfrm>
                  <a:off x="12514707" y="4105152"/>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5</a:t>
                  </a:r>
                  <a:endParaRPr lang="en-US" sz="1200" dirty="0">
                    <a:solidFill>
                      <a:srgbClr val="012A2D"/>
                    </a:solidFill>
                  </a:endParaRPr>
                </a:p>
              </p:txBody>
            </p:sp>
            <p:sp>
              <p:nvSpPr>
                <p:cNvPr id="177" name="Rectangle 176">
                  <a:extLst>
                    <a:ext uri="{FF2B5EF4-FFF2-40B4-BE49-F238E27FC236}">
                      <a16:creationId xmlns:a16="http://schemas.microsoft.com/office/drawing/2014/main" id="{71B83054-29EA-429E-883A-9604B4DC00FC}"/>
                    </a:ext>
                  </a:extLst>
                </p:cNvPr>
                <p:cNvSpPr/>
                <p:nvPr userDrawn="1"/>
              </p:nvSpPr>
              <p:spPr>
                <a:xfrm>
                  <a:off x="12514707" y="4729609"/>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6</a:t>
                  </a:r>
                  <a:endParaRPr lang="en-US" sz="1200" dirty="0">
                    <a:solidFill>
                      <a:srgbClr val="012A2D"/>
                    </a:solidFill>
                  </a:endParaRPr>
                </a:p>
              </p:txBody>
            </p:sp>
            <p:sp>
              <p:nvSpPr>
                <p:cNvPr id="178" name="Rectangle 177">
                  <a:extLst>
                    <a:ext uri="{FF2B5EF4-FFF2-40B4-BE49-F238E27FC236}">
                      <a16:creationId xmlns:a16="http://schemas.microsoft.com/office/drawing/2014/main" id="{3B5C1683-7AD4-4B1D-9C8E-8A7FCF50D82C}"/>
                    </a:ext>
                  </a:extLst>
                </p:cNvPr>
                <p:cNvSpPr/>
                <p:nvPr userDrawn="1"/>
              </p:nvSpPr>
              <p:spPr>
                <a:xfrm>
                  <a:off x="12514707" y="5354066"/>
                  <a:ext cx="54864" cy="521208"/>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lvl="0" algn="l">
                    <a:spcAft>
                      <a:spcPts val="300"/>
                    </a:spcAft>
                  </a:pPr>
                  <a:r>
                    <a:rPr lang="en-US" sz="1200">
                      <a:solidFill>
                        <a:srgbClr val="012A2D"/>
                      </a:solidFill>
                    </a:rPr>
                    <a:t>7 </a:t>
                  </a:r>
                  <a:r>
                    <a:rPr kumimoji="0" lang="en-US" sz="1000" b="0" i="0" u="none" strike="noStrike" kern="0" cap="none" spc="0" normalizeH="0" baseline="0" noProof="0">
                      <a:ln>
                        <a:noFill/>
                      </a:ln>
                      <a:solidFill>
                        <a:srgbClr val="012A2D"/>
                      </a:solidFill>
                      <a:effectLst/>
                      <a:uLnTx/>
                      <a:uFillTx/>
                      <a:latin typeface="Barlow Condensed" panose="00000506000000000000" pitchFamily="2" charset="0"/>
                      <a:ea typeface="+mn-ea"/>
                      <a:cs typeface="+mn-cs"/>
                    </a:rPr>
                    <a:t>(0.57” / 1.45 cm tall)</a:t>
                  </a:r>
                  <a:endParaRPr lang="en-US" sz="1200" dirty="0">
                    <a:solidFill>
                      <a:srgbClr val="012A2D"/>
                    </a:solidFill>
                  </a:endParaRPr>
                </a:p>
              </p:txBody>
            </p:sp>
            <p:sp>
              <p:nvSpPr>
                <p:cNvPr id="179" name="Rectangle 178">
                  <a:extLst>
                    <a:ext uri="{FF2B5EF4-FFF2-40B4-BE49-F238E27FC236}">
                      <a16:creationId xmlns:a16="http://schemas.microsoft.com/office/drawing/2014/main" id="{7065EA24-94C0-404E-9043-43D6FE9F30B7}"/>
                    </a:ext>
                  </a:extLst>
                </p:cNvPr>
                <p:cNvSpPr/>
                <p:nvPr userDrawn="1"/>
              </p:nvSpPr>
              <p:spPr>
                <a:xfrm>
                  <a:off x="12514707" y="5984367"/>
                  <a:ext cx="54864" cy="420624"/>
                </a:xfrm>
                <a:prstGeom prst="rect">
                  <a:avLst/>
                </a:prstGeom>
                <a:solidFill>
                  <a:srgbClr val="17E88F">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lIns="146304" tIns="0" rIns="0" bIns="0" rtlCol="0" anchor="ctr" anchorCtr="0"/>
                <a:lstStyle/>
                <a:p>
                  <a:pPr marL="0" marR="0" lvl="0" indent="0" algn="l" defTabSz="914400" eaLnBrk="1" fontAlgn="auto" latinLnBrk="0" hangingPunct="1">
                    <a:lnSpc>
                      <a:spcPct val="100000"/>
                    </a:lnSpc>
                    <a:spcBef>
                      <a:spcPts val="1200"/>
                    </a:spcBef>
                    <a:spcAft>
                      <a:spcPts val="300"/>
                    </a:spcAft>
                    <a:buClrTx/>
                    <a:buSzTx/>
                    <a:buFontTx/>
                    <a:buNone/>
                    <a:tabLst/>
                    <a:defRPr/>
                  </a:pPr>
                  <a:r>
                    <a:rPr lang="en-US" sz="1200">
                      <a:solidFill>
                        <a:srgbClr val="012A2D"/>
                      </a:solidFill>
                    </a:rPr>
                    <a:t>8</a:t>
                  </a:r>
                  <a:r>
                    <a:rPr kumimoji="0" lang="en-US" sz="1200" b="0" i="0" u="none" strike="noStrike" kern="0" cap="none" spc="0" normalizeH="0" baseline="0" noProof="0">
                      <a:ln>
                        <a:noFill/>
                      </a:ln>
                      <a:solidFill>
                        <a:srgbClr val="012A2D"/>
                      </a:solidFill>
                      <a:effectLst/>
                      <a:uLnTx/>
                      <a:uFillTx/>
                      <a:latin typeface="Calibre"/>
                      <a:ea typeface="+mn-ea"/>
                      <a:cs typeface="+mn-cs"/>
                    </a:rPr>
                    <a:t> </a:t>
                  </a:r>
                  <a:r>
                    <a:rPr kumimoji="0" lang="en-US" sz="1000" b="0" i="0" u="none" strike="noStrike" kern="0" cap="none" spc="0" normalizeH="0" baseline="0" noProof="0">
                      <a:ln>
                        <a:noFill/>
                      </a:ln>
                      <a:solidFill>
                        <a:srgbClr val="012A2D"/>
                      </a:solidFill>
                      <a:effectLst/>
                      <a:uLnTx/>
                      <a:uFillTx/>
                      <a:latin typeface="Barlow Condensed" panose="00000506000000000000" pitchFamily="2" charset="0"/>
                      <a:ea typeface="+mn-ea"/>
                      <a:cs typeface="+mn-cs"/>
                    </a:rPr>
                    <a:t>(0.46” / 1.17 cm tall)</a:t>
                  </a:r>
                  <a:endParaRPr kumimoji="0" lang="en-US" sz="1000" b="0" i="0" u="none" strike="noStrike" kern="0" cap="none" spc="0" normalizeH="0" baseline="0" noProof="0" dirty="0">
                    <a:ln>
                      <a:noFill/>
                    </a:ln>
                    <a:solidFill>
                      <a:srgbClr val="012A2D"/>
                    </a:solidFill>
                    <a:effectLst/>
                    <a:uLnTx/>
                    <a:uFillTx/>
                    <a:latin typeface="Barlow Condensed" panose="00000506000000000000" pitchFamily="2" charset="0"/>
                    <a:ea typeface="+mn-ea"/>
                    <a:cs typeface="+mn-cs"/>
                  </a:endParaRPr>
                </a:p>
              </p:txBody>
            </p:sp>
          </p:grpSp>
        </p:grpSp>
      </p:grpSp>
      <p:sp>
        <p:nvSpPr>
          <p:cNvPr id="173" name="Copyright">
            <a:extLst>
              <a:ext uri="{FF2B5EF4-FFF2-40B4-BE49-F238E27FC236}">
                <a16:creationId xmlns:a16="http://schemas.microsoft.com/office/drawing/2014/main" id="{991044EE-7E26-9644-8279-D1582D2FCDBA}"/>
              </a:ext>
            </a:extLst>
          </p:cNvPr>
          <p:cNvSpPr txBox="1"/>
          <p:nvPr userDrawn="1"/>
        </p:nvSpPr>
        <p:spPr>
          <a:xfrm>
            <a:off x="8915400" y="6479208"/>
            <a:ext cx="2448000" cy="123111"/>
          </a:xfrm>
          <a:prstGeom prst="rect">
            <a:avLst/>
          </a:prstGeom>
          <a:noFill/>
        </p:spPr>
        <p:txBody>
          <a:bodyPr wrap="square" lIns="0" tIns="0" rIns="0" bIns="0">
            <a:spAutoFit/>
          </a:bodyPr>
          <a:lstStyle/>
          <a:p>
            <a:pPr marL="0" algn="r" defTabSz="914400" rtl="0" eaLnBrk="1" latinLnBrk="0" hangingPunct="1"/>
            <a:r>
              <a:rPr lang="en-US" sz="800" b="0" kern="1200" cap="none" baseline="0" dirty="0">
                <a:solidFill>
                  <a:schemeClr val="tx1"/>
                </a:solidFill>
                <a:latin typeface="+mn-lt"/>
                <a:ea typeface="+mn-ea"/>
                <a:cs typeface="+mn-cs"/>
              </a:rPr>
              <a:t>Southern Lodging Summit | August 24, 2022</a:t>
            </a:r>
          </a:p>
        </p:txBody>
      </p:sp>
    </p:spTree>
    <p:extLst>
      <p:ext uri="{BB962C8B-B14F-4D97-AF65-F5344CB8AC3E}">
        <p14:creationId xmlns:p14="http://schemas.microsoft.com/office/powerpoint/2010/main" val="201101775"/>
      </p:ext>
    </p:extLst>
  </p:cSld>
  <p:clrMap bg1="lt1" tx1="dk1" bg2="lt2" tx2="dk2" accent1="accent1" accent2="accent2" accent3="accent3" accent4="accent4" accent5="accent5" accent6="accent6" hlink="hlink" folHlink="folHlink"/>
  <p:sldLayoutIdLst>
    <p:sldLayoutId id="2147484562" r:id="rId1"/>
    <p:sldLayoutId id="2147484496" r:id="rId2"/>
    <p:sldLayoutId id="2147484563" r:id="rId3"/>
    <p:sldLayoutId id="2147484497" r:id="rId4"/>
    <p:sldLayoutId id="2147484492" r:id="rId5"/>
    <p:sldLayoutId id="2147484494" r:id="rId6"/>
    <p:sldLayoutId id="2147484685" r:id="rId7"/>
    <p:sldLayoutId id="2147484686" r:id="rId8"/>
    <p:sldLayoutId id="2147484687" r:id="rId9"/>
    <p:sldLayoutId id="2147484689" r:id="rId10"/>
    <p:sldLayoutId id="2147484688" r:id="rId11"/>
    <p:sldLayoutId id="2147484690" r:id="rId12"/>
    <p:sldLayoutId id="2147484567" r:id="rId13"/>
    <p:sldLayoutId id="2147484647" r:id="rId14"/>
    <p:sldLayoutId id="2147484607" r:id="rId15"/>
    <p:sldLayoutId id="2147484668" r:id="rId16"/>
  </p:sldLayoutIdLst>
  <p:hf hdr="0" dt="0"/>
  <p:txStyles>
    <p:titleStyle>
      <a:lvl1pPr eaLnBrk="1" hangingPunct="1">
        <a:lnSpc>
          <a:spcPct val="90000"/>
        </a:lnSpc>
        <a:defRPr sz="2800">
          <a:solidFill>
            <a:schemeClr val="tx1"/>
          </a:solidFill>
          <a:latin typeface="+mj-lt"/>
          <a:ea typeface="+mj-ea"/>
          <a:cs typeface="+mj-cs"/>
        </a:defRPr>
      </a:lvl1pPr>
    </p:titleStyle>
    <p:bodyStyle>
      <a:lvl1pPr marL="0" eaLnBrk="1" hangingPunct="1">
        <a:spcBef>
          <a:spcPts val="1200"/>
        </a:spcBef>
        <a:spcAft>
          <a:spcPts val="1200"/>
        </a:spcAft>
        <a:defRPr sz="2200">
          <a:solidFill>
            <a:schemeClr val="tx1"/>
          </a:solidFill>
          <a:latin typeface="Calibre Light" panose="020B0303030202060203" pitchFamily="34" charset="0"/>
          <a:ea typeface="+mn-ea"/>
          <a:cs typeface="+mn-cs"/>
        </a:defRPr>
      </a:lvl1pPr>
      <a:lvl2pPr marL="0" indent="0" eaLnBrk="1" hangingPunct="1">
        <a:spcAft>
          <a:spcPts val="600"/>
        </a:spcAft>
        <a:defRPr sz="1600" b="0">
          <a:solidFill>
            <a:schemeClr val="tx1"/>
          </a:solidFill>
          <a:latin typeface="Calibre Semibold" panose="020B0703030202060203" pitchFamily="34" charset="0"/>
          <a:ea typeface="+mn-ea"/>
          <a:cs typeface="+mn-cs"/>
        </a:defRPr>
      </a:lvl2pPr>
      <a:lvl3pPr marL="0" indent="0" eaLnBrk="1" hangingPunct="1">
        <a:spcBef>
          <a:spcPts val="300"/>
        </a:spcBef>
        <a:spcAft>
          <a:spcPts val="300"/>
        </a:spcAft>
        <a:defRPr sz="1200">
          <a:solidFill>
            <a:schemeClr val="tx1"/>
          </a:solidFill>
          <a:latin typeface="+mn-lt"/>
          <a:ea typeface="+mn-ea"/>
          <a:cs typeface="+mn-cs"/>
        </a:defRPr>
      </a:lvl3pPr>
      <a:lvl4pPr marL="171450" indent="-171450" eaLnBrk="1" hangingPunct="1">
        <a:spcBef>
          <a:spcPts val="300"/>
        </a:spcBef>
        <a:spcAft>
          <a:spcPts val="300"/>
        </a:spcAft>
        <a:buFont typeface="SwissReSansOTLight" panose="04000400000000000000" pitchFamily="82" charset="0"/>
        <a:buChar char="–"/>
        <a:defRPr sz="1200">
          <a:solidFill>
            <a:schemeClr val="tx1"/>
          </a:solidFill>
          <a:latin typeface="+mn-lt"/>
          <a:ea typeface="+mn-ea"/>
          <a:cs typeface="+mn-cs"/>
        </a:defRPr>
      </a:lvl4pPr>
      <a:lvl5pPr marL="360363" indent="-184150" eaLnBrk="1" hangingPunct="1">
        <a:spcBef>
          <a:spcPts val="300"/>
        </a:spcBef>
        <a:spcAft>
          <a:spcPts val="300"/>
        </a:spcAft>
        <a:buFont typeface="SwissReSansOTLight" panose="04000400000000000000" pitchFamily="82" charset="0"/>
        <a:buChar char="–"/>
        <a:defRPr sz="1200" b="0">
          <a:solidFill>
            <a:schemeClr val="tx1"/>
          </a:solidFill>
          <a:latin typeface="+mn-lt"/>
          <a:ea typeface="+mn-ea"/>
          <a:cs typeface="+mn-cs"/>
        </a:defRPr>
      </a:lvl5pPr>
      <a:lvl6pPr marL="0" indent="0" eaLnBrk="1" hangingPunct="1">
        <a:spcBef>
          <a:spcPts val="600"/>
        </a:spcBef>
        <a:spcAft>
          <a:spcPts val="0"/>
        </a:spcAft>
        <a:buFontTx/>
        <a:buNone/>
        <a:defRPr sz="1200">
          <a:solidFill>
            <a:schemeClr val="tx1"/>
          </a:solidFill>
          <a:latin typeface="Calibre Semibold" panose="020B0703030202060203" pitchFamily="34" charset="0"/>
          <a:ea typeface="+mn-ea"/>
          <a:cs typeface="+mn-cs"/>
        </a:defRPr>
      </a:lvl6pPr>
      <a:lvl7pPr marL="0" indent="0" eaLnBrk="1" hangingPunct="1">
        <a:spcBef>
          <a:spcPts val="600"/>
        </a:spcBef>
        <a:defRPr sz="1050">
          <a:solidFill>
            <a:schemeClr val="tx1"/>
          </a:solidFill>
          <a:latin typeface="Calibre Semibold" panose="020B0703030202060203" pitchFamily="34" charset="0"/>
          <a:ea typeface="+mn-ea"/>
          <a:cs typeface="+mn-cs"/>
        </a:defRPr>
      </a:lvl7pPr>
      <a:lvl8pPr marL="0" indent="0" eaLnBrk="1" hangingPunct="1">
        <a:spcBef>
          <a:spcPts val="300"/>
        </a:spcBef>
        <a:spcAft>
          <a:spcPts val="300"/>
        </a:spcAft>
        <a:defRPr sz="1050" b="0">
          <a:solidFill>
            <a:schemeClr val="tx1"/>
          </a:solidFill>
          <a:latin typeface="+mn-lt"/>
          <a:ea typeface="+mn-ea"/>
          <a:cs typeface="+mn-cs"/>
        </a:defRPr>
      </a:lvl8pPr>
      <a:lvl9pPr marL="171450" indent="-171450" eaLnBrk="1" hangingPunct="1">
        <a:spcBef>
          <a:spcPts val="200"/>
        </a:spcBef>
        <a:spcAft>
          <a:spcPts val="200"/>
        </a:spcAft>
        <a:buFont typeface="SwissReSansOTLight" panose="04000400000000000000" pitchFamily="82" charset="0"/>
        <a:buChar char="–"/>
        <a:defRPr sz="1050">
          <a:solidFill>
            <a:schemeClr val="tx1"/>
          </a:solidFill>
          <a:latin typeface="+mn-lt"/>
          <a:ea typeface="+mn-ea"/>
          <a:cs typeface="+mn-cs"/>
        </a:defRPr>
      </a:lvl9pPr>
    </p:bodyStyle>
    <p:otherStyle>
      <a:lvl1pPr marL="0" eaLnBrk="1" hangingPunct="1">
        <a:defRPr sz="1200" kern="1200">
          <a:latin typeface="+mn-lt"/>
          <a:ea typeface="+mn-ea"/>
          <a:cs typeface="+mn-cs"/>
        </a:defRPr>
      </a:lvl1pPr>
      <a:lvl2pPr marL="0" eaLnBrk="1" hangingPunct="1">
        <a:defRPr sz="1000" kern="1200">
          <a:latin typeface="+mn-lt"/>
          <a:ea typeface="+mn-ea"/>
          <a:cs typeface="+mn-cs"/>
        </a:defRPr>
      </a:lvl2pPr>
      <a:lvl3pPr marL="114300" indent="-114300" eaLnBrk="1" hangingPunct="1">
        <a:buFont typeface="+mn-lt" panose="04000400000000000000" pitchFamily="82" charset="0"/>
        <a:buChar char="–"/>
        <a:defRPr sz="1000" kern="1200">
          <a:latin typeface="+mn-lt"/>
          <a:ea typeface="+mn-ea"/>
          <a:cs typeface="+mn-cs"/>
        </a:defRPr>
      </a:lvl3pPr>
      <a:lvl4pPr marL="228600" indent="-114300" eaLnBrk="1" hangingPunct="1">
        <a:buFont typeface="+mn-lt" panose="04000400000000000000" pitchFamily="82" charset="0"/>
        <a:buChar char="–"/>
        <a:defRPr sz="1000" kern="1000">
          <a:latin typeface="+mn-lt"/>
          <a:ea typeface="+mn-ea"/>
          <a:cs typeface="+mn-cs"/>
        </a:defRPr>
      </a:lvl4pPr>
      <a:lvl5pPr marL="342900" indent="-114300" eaLnBrk="1" hangingPunct="1">
        <a:buFont typeface="+mn-lt" panose="04000400000000000000" pitchFamily="82" charset="0"/>
        <a:buChar char="–"/>
        <a:defRPr sz="900" kern="1000">
          <a:latin typeface="+mn-lt"/>
          <a:ea typeface="+mn-ea"/>
          <a:cs typeface="+mn-cs"/>
        </a:defRPr>
      </a:lvl5pPr>
      <a:lvl6pPr marL="0" eaLnBrk="1" hangingPunct="1">
        <a:defRPr sz="900" kern="900">
          <a:latin typeface="+mn-lt"/>
          <a:ea typeface="+mn-ea"/>
          <a:cs typeface="+mn-cs"/>
        </a:defRPr>
      </a:lvl6pPr>
      <a:lvl7pPr marL="0" eaLnBrk="1" hangingPunct="1">
        <a:defRPr sz="900" kern="900">
          <a:latin typeface="+mn-lt"/>
          <a:ea typeface="+mn-ea"/>
          <a:cs typeface="+mn-cs"/>
        </a:defRPr>
      </a:lvl7pPr>
      <a:lvl8pPr marL="0" eaLnBrk="1" hangingPunct="1">
        <a:defRPr sz="900" kern="900">
          <a:latin typeface="+mn-lt"/>
          <a:ea typeface="+mn-ea"/>
          <a:cs typeface="+mn-cs"/>
        </a:defRPr>
      </a:lvl8pPr>
      <a:lvl9pPr marL="0" eaLnBrk="1" hangingPunct="1">
        <a:defRPr sz="900" kern="900">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orient="horz" pos="222" userDrawn="1">
          <p15:clr>
            <a:srgbClr val="F26B43"/>
          </p15:clr>
        </p15:guide>
        <p15:guide id="3" pos="7421" userDrawn="1">
          <p15:clr>
            <a:srgbClr val="F26B43"/>
          </p15:clr>
        </p15:guide>
        <p15:guide id="4" pos="7680" userDrawn="1">
          <p15:clr>
            <a:srgbClr val="F26B43"/>
          </p15:clr>
        </p15:guide>
        <p15:guide id="5" pos="579" userDrawn="1">
          <p15:clr>
            <a:srgbClr val="F26B43"/>
          </p15:clr>
        </p15:guide>
        <p15:guide id="6" pos="643" userDrawn="1">
          <p15:clr>
            <a:srgbClr val="F26B43"/>
          </p15:clr>
        </p15:guide>
        <p15:guide id="7" pos="902" userDrawn="1">
          <p15:clr>
            <a:srgbClr val="F26B43"/>
          </p15:clr>
        </p15:guide>
        <p15:guide id="8" pos="965" userDrawn="1">
          <p15:clr>
            <a:srgbClr val="F26B43"/>
          </p15:clr>
        </p15:guide>
        <p15:guide id="9" pos="1225" userDrawn="1">
          <p15:clr>
            <a:srgbClr val="F26B43"/>
          </p15:clr>
        </p15:guide>
        <p15:guide id="10" pos="1288" userDrawn="1">
          <p15:clr>
            <a:srgbClr val="F26B43"/>
          </p15:clr>
        </p15:guide>
        <p15:guide id="11" pos="1548" userDrawn="1">
          <p15:clr>
            <a:srgbClr val="F26B43"/>
          </p15:clr>
        </p15:guide>
        <p15:guide id="12" pos="1611" userDrawn="1">
          <p15:clr>
            <a:srgbClr val="F26B43"/>
          </p15:clr>
        </p15:guide>
        <p15:guide id="13" pos="1870" userDrawn="1">
          <p15:clr>
            <a:srgbClr val="F26B43"/>
          </p15:clr>
        </p15:guide>
        <p15:guide id="14" pos="1934" userDrawn="1">
          <p15:clr>
            <a:srgbClr val="F26B43"/>
          </p15:clr>
        </p15:guide>
        <p15:guide id="15" pos="2193" userDrawn="1">
          <p15:clr>
            <a:srgbClr val="F26B43"/>
          </p15:clr>
        </p15:guide>
        <p15:guide id="16" pos="2257" userDrawn="1">
          <p15:clr>
            <a:srgbClr val="F26B43"/>
          </p15:clr>
        </p15:guide>
        <p15:guide id="17" pos="2516" userDrawn="1">
          <p15:clr>
            <a:srgbClr val="F26B43"/>
          </p15:clr>
        </p15:guide>
        <p15:guide id="18" pos="2579" userDrawn="1">
          <p15:clr>
            <a:srgbClr val="F26B43"/>
          </p15:clr>
        </p15:guide>
        <p15:guide id="19" pos="2839" userDrawn="1">
          <p15:clr>
            <a:srgbClr val="F26B43"/>
          </p15:clr>
        </p15:guide>
        <p15:guide id="20" pos="2902" userDrawn="1">
          <p15:clr>
            <a:srgbClr val="F26B43"/>
          </p15:clr>
        </p15:guide>
        <p15:guide id="21" pos="3162" userDrawn="1">
          <p15:clr>
            <a:srgbClr val="F26B43"/>
          </p15:clr>
        </p15:guide>
        <p15:guide id="22" pos="3225" userDrawn="1">
          <p15:clr>
            <a:srgbClr val="F26B43"/>
          </p15:clr>
        </p15:guide>
        <p15:guide id="23" pos="3485" userDrawn="1">
          <p15:clr>
            <a:srgbClr val="F26B43"/>
          </p15:clr>
        </p15:guide>
        <p15:guide id="24" pos="3548" userDrawn="1">
          <p15:clr>
            <a:srgbClr val="F26B43"/>
          </p15:clr>
        </p15:guide>
        <p15:guide id="25" pos="3807" userDrawn="1">
          <p15:clr>
            <a:srgbClr val="F26B43"/>
          </p15:clr>
        </p15:guide>
        <p15:guide id="26" pos="3871" userDrawn="1">
          <p15:clr>
            <a:srgbClr val="F26B43"/>
          </p15:clr>
        </p15:guide>
        <p15:guide id="27" pos="4130" userDrawn="1">
          <p15:clr>
            <a:srgbClr val="F26B43"/>
          </p15:clr>
        </p15:guide>
        <p15:guide id="28" pos="4193" userDrawn="1">
          <p15:clr>
            <a:srgbClr val="F26B43"/>
          </p15:clr>
        </p15:guide>
        <p15:guide id="29" pos="4453" userDrawn="1">
          <p15:clr>
            <a:srgbClr val="F26B43"/>
          </p15:clr>
        </p15:guide>
        <p15:guide id="30" pos="4516" userDrawn="1">
          <p15:clr>
            <a:srgbClr val="F26B43"/>
          </p15:clr>
        </p15:guide>
        <p15:guide id="31" pos="4776" userDrawn="1">
          <p15:clr>
            <a:srgbClr val="F26B43"/>
          </p15:clr>
        </p15:guide>
        <p15:guide id="32" pos="4839" userDrawn="1">
          <p15:clr>
            <a:srgbClr val="F26B43"/>
          </p15:clr>
        </p15:guide>
        <p15:guide id="33" pos="5099" userDrawn="1">
          <p15:clr>
            <a:srgbClr val="F26B43"/>
          </p15:clr>
        </p15:guide>
        <p15:guide id="34" pos="5162" userDrawn="1">
          <p15:clr>
            <a:srgbClr val="F26B43"/>
          </p15:clr>
        </p15:guide>
        <p15:guide id="35" pos="5421" userDrawn="1">
          <p15:clr>
            <a:srgbClr val="F26B43"/>
          </p15:clr>
        </p15:guide>
        <p15:guide id="36" pos="5485" userDrawn="1">
          <p15:clr>
            <a:srgbClr val="F26B43"/>
          </p15:clr>
        </p15:guide>
        <p15:guide id="37" pos="5744" userDrawn="1">
          <p15:clr>
            <a:srgbClr val="F26B43"/>
          </p15:clr>
        </p15:guide>
        <p15:guide id="38" pos="5807" userDrawn="1">
          <p15:clr>
            <a:srgbClr val="F26B43"/>
          </p15:clr>
        </p15:guide>
        <p15:guide id="39" pos="6067" userDrawn="1">
          <p15:clr>
            <a:srgbClr val="F26B43"/>
          </p15:clr>
        </p15:guide>
        <p15:guide id="40" pos="6130" userDrawn="1">
          <p15:clr>
            <a:srgbClr val="F26B43"/>
          </p15:clr>
        </p15:guide>
        <p15:guide id="41" pos="6390" userDrawn="1">
          <p15:clr>
            <a:srgbClr val="F26B43"/>
          </p15:clr>
        </p15:guide>
        <p15:guide id="42" pos="6453" userDrawn="1">
          <p15:clr>
            <a:srgbClr val="F26B43"/>
          </p15:clr>
        </p15:guide>
        <p15:guide id="43" pos="6713" userDrawn="1">
          <p15:clr>
            <a:srgbClr val="F26B43"/>
          </p15:clr>
        </p15:guide>
        <p15:guide id="44" pos="6776" userDrawn="1">
          <p15:clr>
            <a:srgbClr val="F26B43"/>
          </p15:clr>
        </p15:guide>
        <p15:guide id="45" pos="7035" userDrawn="1">
          <p15:clr>
            <a:srgbClr val="F26B43"/>
          </p15:clr>
        </p15:guide>
        <p15:guide id="46" pos="7099" userDrawn="1">
          <p15:clr>
            <a:srgbClr val="F26B43"/>
          </p15:clr>
        </p15:guide>
        <p15:guide id="47" pos="7358" userDrawn="1">
          <p15:clr>
            <a:srgbClr val="F26B43"/>
          </p15:clr>
        </p15:guide>
        <p15:guide id="49" orient="horz" pos="944" userDrawn="1">
          <p15:clr>
            <a:srgbClr val="F26B43"/>
          </p15:clr>
        </p15:guide>
        <p15:guide id="50" orient="horz" pos="1008" userDrawn="1">
          <p15:clr>
            <a:srgbClr val="F26B43"/>
          </p15:clr>
        </p15:guide>
        <p15:guide id="51" orient="horz" pos="1339" userDrawn="1">
          <p15:clr>
            <a:srgbClr val="F26B43"/>
          </p15:clr>
        </p15:guide>
        <p15:guide id="52" orient="horz" pos="1402" userDrawn="1">
          <p15:clr>
            <a:srgbClr val="F26B43"/>
          </p15:clr>
        </p15:guide>
        <p15:guide id="53" orient="horz" pos="1733" userDrawn="1">
          <p15:clr>
            <a:srgbClr val="F26B43"/>
          </p15:clr>
        </p15:guide>
        <p15:guide id="54" orient="horz" pos="1797" userDrawn="1">
          <p15:clr>
            <a:srgbClr val="F26B43"/>
          </p15:clr>
        </p15:guide>
        <p15:guide id="55" orient="horz" pos="2128" userDrawn="1">
          <p15:clr>
            <a:srgbClr val="F26B43"/>
          </p15:clr>
        </p15:guide>
        <p15:guide id="56" orient="horz" pos="2191" userDrawn="1">
          <p15:clr>
            <a:srgbClr val="F26B43"/>
          </p15:clr>
        </p15:guide>
        <p15:guide id="57" orient="horz" pos="2522" userDrawn="1">
          <p15:clr>
            <a:srgbClr val="F26B43"/>
          </p15:clr>
        </p15:guide>
        <p15:guide id="58" orient="horz" pos="2586" userDrawn="1">
          <p15:clr>
            <a:srgbClr val="F26B43"/>
          </p15:clr>
        </p15:guide>
        <p15:guide id="59" orient="horz" pos="2917" userDrawn="1">
          <p15:clr>
            <a:srgbClr val="F26B43"/>
          </p15:clr>
        </p15:guide>
        <p15:guide id="60" orient="horz" pos="2980" userDrawn="1">
          <p15:clr>
            <a:srgbClr val="F26B43"/>
          </p15:clr>
        </p15:guide>
        <p15:guide id="61" orient="horz" pos="3311" userDrawn="1">
          <p15:clr>
            <a:srgbClr val="F26B43"/>
          </p15:clr>
        </p15:guide>
        <p15:guide id="62" orient="horz" pos="3375" userDrawn="1">
          <p15:clr>
            <a:srgbClr val="F26B43"/>
          </p15:clr>
        </p15:guide>
        <p15:guide id="63" orient="horz" pos="552" userDrawn="1">
          <p15:clr>
            <a:srgbClr val="F26B43"/>
          </p15:clr>
        </p15:guide>
        <p15:guide id="64" orient="horz" pos="613" userDrawn="1">
          <p15:clr>
            <a:srgbClr val="F26B43"/>
          </p15:clr>
        </p15:guide>
        <p15:guide id="65" orient="horz" pos="4098" userDrawn="1">
          <p15:clr>
            <a:srgbClr val="F26B43"/>
          </p15:clr>
        </p15:guide>
        <p15:guide id="66" orient="horz" pos="4320" userDrawn="1">
          <p15:clr>
            <a:srgbClr val="F26B43"/>
          </p15:clr>
        </p15:guide>
        <p15:guide id="67" orient="horz" pos="3706" userDrawn="1">
          <p15:clr>
            <a:srgbClr val="F26B43"/>
          </p15:clr>
        </p15:guide>
        <p15:guide id="68" orient="horz" pos="3768" userDrawn="1">
          <p15:clr>
            <a:srgbClr val="F26B43"/>
          </p15:clr>
        </p15:guide>
        <p15:guide id="69" pos="320" userDrawn="1">
          <p15:clr>
            <a:srgbClr val="F26B43"/>
          </p15:clr>
        </p15:guide>
        <p15:guide id="70" orient="horz" pos="285" userDrawn="1">
          <p15:clr>
            <a:srgbClr val="F26B43"/>
          </p15:clr>
        </p15:guide>
        <p15:guide id="71" pos="259" userDrawn="1">
          <p15:clr>
            <a:srgbClr val="F26B43"/>
          </p15:clr>
        </p15:guide>
        <p15:guide id="72" orient="horz" pos="403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C20514-0497-DE90-BF2B-E962EE34C1DE}"/>
              </a:ext>
            </a:extLst>
          </p:cNvPr>
          <p:cNvSpPr>
            <a:spLocks noGrp="1"/>
          </p:cNvSpPr>
          <p:nvPr>
            <p:ph type="body" idx="10"/>
          </p:nvPr>
        </p:nvSpPr>
        <p:spPr/>
        <p:txBody>
          <a:bodyPr/>
          <a:lstStyle/>
          <a:p>
            <a:r>
              <a:rPr lang="en-US" dirty="0"/>
              <a:t>CBRE Hotels Research 2Q 2022, CBRE EA, Kalibri Labs</a:t>
            </a:r>
          </a:p>
          <a:p>
            <a:endParaRPr lang="en-US" dirty="0"/>
          </a:p>
          <a:p>
            <a:endParaRPr lang="en-US" dirty="0"/>
          </a:p>
        </p:txBody>
      </p:sp>
      <p:sp>
        <p:nvSpPr>
          <p:cNvPr id="3" name="Title 2">
            <a:extLst>
              <a:ext uri="{FF2B5EF4-FFF2-40B4-BE49-F238E27FC236}">
                <a16:creationId xmlns:a16="http://schemas.microsoft.com/office/drawing/2014/main" id="{400AE2CC-2BDD-1512-A88A-B58709A905BB}"/>
              </a:ext>
            </a:extLst>
          </p:cNvPr>
          <p:cNvSpPr>
            <a:spLocks noGrp="1"/>
          </p:cNvSpPr>
          <p:nvPr>
            <p:ph type="title"/>
          </p:nvPr>
        </p:nvSpPr>
        <p:spPr/>
        <p:txBody>
          <a:bodyPr/>
          <a:lstStyle/>
          <a:p>
            <a:r>
              <a:rPr lang="en-US" dirty="0"/>
              <a:t>CBRE Hotel Horizons® U.S. Lodging Forecast</a:t>
            </a:r>
            <a:br>
              <a:rPr lang="en-US" dirty="0"/>
            </a:br>
            <a:endParaRPr lang="en-US" dirty="0"/>
          </a:p>
        </p:txBody>
      </p:sp>
      <p:sp>
        <p:nvSpPr>
          <p:cNvPr id="6" name="TextBox 5">
            <a:extLst>
              <a:ext uri="{FF2B5EF4-FFF2-40B4-BE49-F238E27FC236}">
                <a16:creationId xmlns:a16="http://schemas.microsoft.com/office/drawing/2014/main" id="{AFA7B017-D630-9916-979F-9FC3CB920D09}"/>
              </a:ext>
            </a:extLst>
          </p:cNvPr>
          <p:cNvSpPr txBox="1"/>
          <p:nvPr/>
        </p:nvSpPr>
        <p:spPr>
          <a:xfrm>
            <a:off x="498591" y="5730215"/>
            <a:ext cx="10556313" cy="307777"/>
          </a:xfrm>
          <a:prstGeom prst="rect">
            <a:avLst/>
          </a:prstGeom>
          <a:noFill/>
        </p:spPr>
        <p:txBody>
          <a:bodyPr wrap="square" rtlCol="0">
            <a:spAutoFit/>
          </a:bodyPr>
          <a:lstStyle/>
          <a:p>
            <a:pPr marL="0" marR="0" lvl="0" indent="0" defTabSz="914400" eaLnBrk="1" fontAlgn="auto" latinLnBrk="0" hangingPunct="1">
              <a:lnSpc>
                <a:spcPct val="100000"/>
              </a:lnSpc>
              <a:spcBef>
                <a:spcPts val="1200"/>
              </a:spcBef>
              <a:spcAft>
                <a:spcPts val="1200"/>
              </a:spcAft>
              <a:buClrTx/>
              <a:buSzTx/>
              <a:buFontTx/>
              <a:buNone/>
              <a:tabLst/>
              <a:defRPr/>
            </a:pPr>
            <a:r>
              <a:rPr kumimoji="0" lang="en-US" sz="1400" b="0" i="1" u="none" strike="noStrike" kern="0" cap="none" spc="0" normalizeH="0" baseline="0" noProof="0">
                <a:ln>
                  <a:noFill/>
                </a:ln>
                <a:solidFill>
                  <a:srgbClr val="425254"/>
                </a:solidFill>
                <a:effectLst/>
                <a:uLnTx/>
                <a:uFillTx/>
                <a:latin typeface="Calibre Light" panose="020B0303030202060203" pitchFamily="34" charset="0"/>
                <a:ea typeface="+mn-ea"/>
                <a:cs typeface="+mn-cs"/>
              </a:rPr>
              <a:t>Figures in red mark full recovery</a:t>
            </a:r>
            <a:r>
              <a:rPr lang="en-US" sz="1400" i="1" kern="0">
                <a:solidFill>
                  <a:srgbClr val="425254"/>
                </a:solidFill>
                <a:latin typeface="Calibre Light" panose="020B0303030202060203" pitchFamily="34" charset="0"/>
              </a:rPr>
              <a:t> to 2019 levels</a:t>
            </a:r>
            <a:r>
              <a:rPr kumimoji="0" lang="en-US" sz="1400" b="0" i="1" u="none" strike="noStrike" kern="0" cap="none" spc="0" normalizeH="0" baseline="0" noProof="0">
                <a:ln>
                  <a:noFill/>
                </a:ln>
                <a:solidFill>
                  <a:srgbClr val="425254"/>
                </a:solidFill>
                <a:effectLst/>
                <a:uLnTx/>
                <a:uFillTx/>
                <a:latin typeface="Calibre Light" panose="020B0303030202060203" pitchFamily="34" charset="0"/>
                <a:ea typeface="+mn-ea"/>
                <a:cs typeface="+mn-cs"/>
              </a:rPr>
              <a:t>.</a:t>
            </a:r>
          </a:p>
        </p:txBody>
      </p:sp>
      <p:graphicFrame>
        <p:nvGraphicFramePr>
          <p:cNvPr id="9" name="Chart Placeholder 8">
            <a:extLst>
              <a:ext uri="{FF2B5EF4-FFF2-40B4-BE49-F238E27FC236}">
                <a16:creationId xmlns:a16="http://schemas.microsoft.com/office/drawing/2014/main" id="{3F9DCBEC-2FF0-4671-DCC8-BE745A958603}"/>
              </a:ext>
            </a:extLst>
          </p:cNvPr>
          <p:cNvGraphicFramePr>
            <a:graphicFrameLocks noGrp="1"/>
          </p:cNvGraphicFramePr>
          <p:nvPr>
            <p:ph type="chart" sz="quarter" idx="13"/>
            <p:extLst>
              <p:ext uri="{D42A27DB-BD31-4B8C-83A1-F6EECF244321}">
                <p14:modId xmlns:p14="http://schemas.microsoft.com/office/powerpoint/2010/main" val="3900103605"/>
              </p:ext>
            </p:extLst>
          </p:nvPr>
        </p:nvGraphicFramePr>
        <p:xfrm>
          <a:off x="511175" y="1838325"/>
          <a:ext cx="10766426" cy="3740285"/>
        </p:xfrm>
        <a:graphic>
          <a:graphicData uri="http://schemas.openxmlformats.org/drawingml/2006/table">
            <a:tbl>
              <a:tblPr/>
              <a:tblGrid>
                <a:gridCol w="1076643">
                  <a:extLst>
                    <a:ext uri="{9D8B030D-6E8A-4147-A177-3AD203B41FA5}">
                      <a16:colId xmlns:a16="http://schemas.microsoft.com/office/drawing/2014/main" val="61217490"/>
                    </a:ext>
                  </a:extLst>
                </a:gridCol>
                <a:gridCol w="1034776">
                  <a:extLst>
                    <a:ext uri="{9D8B030D-6E8A-4147-A177-3AD203B41FA5}">
                      <a16:colId xmlns:a16="http://schemas.microsoft.com/office/drawing/2014/main" val="1390138485"/>
                    </a:ext>
                  </a:extLst>
                </a:gridCol>
                <a:gridCol w="1034776">
                  <a:extLst>
                    <a:ext uri="{9D8B030D-6E8A-4147-A177-3AD203B41FA5}">
                      <a16:colId xmlns:a16="http://schemas.microsoft.com/office/drawing/2014/main" val="3853663570"/>
                    </a:ext>
                  </a:extLst>
                </a:gridCol>
                <a:gridCol w="1034776">
                  <a:extLst>
                    <a:ext uri="{9D8B030D-6E8A-4147-A177-3AD203B41FA5}">
                      <a16:colId xmlns:a16="http://schemas.microsoft.com/office/drawing/2014/main" val="2021513518"/>
                    </a:ext>
                  </a:extLst>
                </a:gridCol>
                <a:gridCol w="1034776">
                  <a:extLst>
                    <a:ext uri="{9D8B030D-6E8A-4147-A177-3AD203B41FA5}">
                      <a16:colId xmlns:a16="http://schemas.microsoft.com/office/drawing/2014/main" val="486625518"/>
                    </a:ext>
                  </a:extLst>
                </a:gridCol>
                <a:gridCol w="1034776">
                  <a:extLst>
                    <a:ext uri="{9D8B030D-6E8A-4147-A177-3AD203B41FA5}">
                      <a16:colId xmlns:a16="http://schemas.microsoft.com/office/drawing/2014/main" val="2714609768"/>
                    </a:ext>
                  </a:extLst>
                </a:gridCol>
                <a:gridCol w="1034776">
                  <a:extLst>
                    <a:ext uri="{9D8B030D-6E8A-4147-A177-3AD203B41FA5}">
                      <a16:colId xmlns:a16="http://schemas.microsoft.com/office/drawing/2014/main" val="1969270078"/>
                    </a:ext>
                  </a:extLst>
                </a:gridCol>
                <a:gridCol w="1034776">
                  <a:extLst>
                    <a:ext uri="{9D8B030D-6E8A-4147-A177-3AD203B41FA5}">
                      <a16:colId xmlns:a16="http://schemas.microsoft.com/office/drawing/2014/main" val="2349197908"/>
                    </a:ext>
                  </a:extLst>
                </a:gridCol>
                <a:gridCol w="1034776">
                  <a:extLst>
                    <a:ext uri="{9D8B030D-6E8A-4147-A177-3AD203B41FA5}">
                      <a16:colId xmlns:a16="http://schemas.microsoft.com/office/drawing/2014/main" val="4100048523"/>
                    </a:ext>
                  </a:extLst>
                </a:gridCol>
                <a:gridCol w="1411575">
                  <a:extLst>
                    <a:ext uri="{9D8B030D-6E8A-4147-A177-3AD203B41FA5}">
                      <a16:colId xmlns:a16="http://schemas.microsoft.com/office/drawing/2014/main" val="4005745447"/>
                    </a:ext>
                  </a:extLst>
                </a:gridCol>
              </a:tblGrid>
              <a:tr h="517205">
                <a:tc>
                  <a:txBody>
                    <a:bodyPr/>
                    <a:lstStyle/>
                    <a:p>
                      <a:pPr marR="52069" algn="ctr">
                        <a:lnSpc>
                          <a:spcPct val="100000"/>
                        </a:lnSpc>
                        <a:spcBef>
                          <a:spcPts val="985"/>
                        </a:spcBef>
                      </a:pPr>
                      <a:r>
                        <a:rPr lang="en-US" sz="2000" spc="-30">
                          <a:solidFill>
                            <a:srgbClr val="FFFFFF"/>
                          </a:solidFill>
                          <a:latin typeface="Calibre" panose="020B0503030202060203" pitchFamily="34" charset="77"/>
                          <a:cs typeface="Futura MdCn BT"/>
                        </a:rPr>
                        <a:t>Year</a:t>
                      </a:r>
                      <a:endParaRPr lang="en-US" sz="2000">
                        <a:latin typeface="Calibre" panose="020B0503030202060203" pitchFamily="34" charset="77"/>
                        <a:cs typeface="Futura MdCn BT"/>
                      </a:endParaRPr>
                    </a:p>
                  </a:txBody>
                  <a:tcPr marL="0" marR="0" marT="166793" marB="0" anchor="ctr">
                    <a:lnL>
                      <a:noFill/>
                    </a:lnL>
                    <a:lnR>
                      <a:noFill/>
                    </a:lnR>
                    <a:lnT>
                      <a:noFill/>
                    </a:lnT>
                    <a:lnB>
                      <a:noFill/>
                    </a:lnB>
                    <a:solidFill>
                      <a:schemeClr val="tx1"/>
                    </a:solidFill>
                  </a:tcPr>
                </a:tc>
                <a:tc>
                  <a:txBody>
                    <a:bodyPr/>
                    <a:lstStyle/>
                    <a:p>
                      <a:pPr marL="5080" marR="0" lvl="0" indent="0" algn="ctr" defTabSz="914400" rtl="0" eaLnBrk="1" fontAlgn="auto" latinLnBrk="0" hangingPunct="1">
                        <a:lnSpc>
                          <a:spcPct val="100000"/>
                        </a:lnSpc>
                        <a:spcBef>
                          <a:spcPts val="985"/>
                        </a:spcBef>
                        <a:spcAft>
                          <a:spcPts val="0"/>
                        </a:spcAft>
                        <a:buClrTx/>
                        <a:buSzTx/>
                        <a:buFontTx/>
                        <a:buNone/>
                        <a:tabLst/>
                        <a:defRPr/>
                      </a:pPr>
                      <a:r>
                        <a:rPr lang="el-GR" sz="2000" spc="-15" baseline="1736">
                          <a:solidFill>
                            <a:srgbClr val="FFFFFF"/>
                          </a:solidFill>
                          <a:latin typeface="+mn-lt"/>
                          <a:cs typeface="Calibri"/>
                        </a:rPr>
                        <a:t>Δ</a:t>
                      </a:r>
                      <a:r>
                        <a:rPr lang="en-SG" sz="2000" spc="-10">
                          <a:solidFill>
                            <a:srgbClr val="FFFFFF"/>
                          </a:solidFill>
                          <a:latin typeface="Calibre" panose="020B0503030202060203" pitchFamily="34" charset="77"/>
                          <a:cs typeface="Futura MdCn BT"/>
                        </a:rPr>
                        <a:t>GDP</a:t>
                      </a:r>
                      <a:endParaRPr lang="en-SG" sz="2000">
                        <a:latin typeface="Calibre" panose="020B0503030202060203" pitchFamily="34" charset="77"/>
                        <a:cs typeface="Futura MdCn BT"/>
                      </a:endParaRPr>
                    </a:p>
                  </a:txBody>
                  <a:tcPr marL="0" marR="0" marT="166793" marB="0" anchor="ctr">
                    <a:lnL>
                      <a:noFill/>
                    </a:lnL>
                    <a:lnR>
                      <a:noFill/>
                    </a:lnR>
                    <a:lnT>
                      <a:noFill/>
                    </a:lnT>
                    <a:lnB>
                      <a:noFill/>
                    </a:lnB>
                    <a:solidFill>
                      <a:schemeClr val="accent2">
                        <a:lumMod val="75000"/>
                      </a:schemeClr>
                    </a:solidFill>
                  </a:tcPr>
                </a:tc>
                <a:tc>
                  <a:txBody>
                    <a:bodyPr/>
                    <a:lstStyle/>
                    <a:p>
                      <a:pPr marL="5080" marR="0" lvl="0" indent="0" algn="ctr" defTabSz="914400" rtl="0" eaLnBrk="1" fontAlgn="auto" latinLnBrk="0" hangingPunct="1">
                        <a:lnSpc>
                          <a:spcPct val="100000"/>
                        </a:lnSpc>
                        <a:spcBef>
                          <a:spcPts val="985"/>
                        </a:spcBef>
                        <a:spcAft>
                          <a:spcPts val="0"/>
                        </a:spcAft>
                        <a:buClrTx/>
                        <a:buSzTx/>
                        <a:buFontTx/>
                        <a:buNone/>
                        <a:tabLst/>
                        <a:defRPr/>
                      </a:pPr>
                      <a:r>
                        <a:rPr lang="el-GR" sz="2000" spc="-15" baseline="1736">
                          <a:solidFill>
                            <a:srgbClr val="FFFFFF"/>
                          </a:solidFill>
                          <a:latin typeface="+mn-lt"/>
                          <a:cs typeface="Calibri"/>
                        </a:rPr>
                        <a:t>Δ</a:t>
                      </a:r>
                      <a:r>
                        <a:rPr lang="en-SG" sz="2000" spc="-10">
                          <a:solidFill>
                            <a:srgbClr val="FFFFFF"/>
                          </a:solidFill>
                          <a:latin typeface="Calibre" panose="020B0503030202060203" pitchFamily="34" charset="77"/>
                          <a:cs typeface="Futura MdCn BT"/>
                        </a:rPr>
                        <a:t>CPI</a:t>
                      </a:r>
                      <a:endParaRPr lang="en-SG" sz="2000">
                        <a:latin typeface="Calibre" panose="020B0503030202060203" pitchFamily="34" charset="77"/>
                        <a:cs typeface="Futura MdCn BT"/>
                      </a:endParaRPr>
                    </a:p>
                  </a:txBody>
                  <a:tcPr marL="0" marR="0" marT="166793" marB="0" anchor="ctr">
                    <a:lnL>
                      <a:noFill/>
                    </a:lnL>
                    <a:lnR>
                      <a:noFill/>
                    </a:lnR>
                    <a:lnT>
                      <a:noFill/>
                    </a:lnT>
                    <a:lnB>
                      <a:noFill/>
                    </a:lnB>
                    <a:solidFill>
                      <a:schemeClr val="accent2">
                        <a:lumMod val="75000"/>
                      </a:schemeClr>
                    </a:solidFill>
                  </a:tcPr>
                </a:tc>
                <a:tc>
                  <a:txBody>
                    <a:bodyPr/>
                    <a:lstStyle/>
                    <a:p>
                      <a:pPr marL="5080" algn="ctr">
                        <a:lnSpc>
                          <a:spcPct val="100000"/>
                        </a:lnSpc>
                        <a:spcBef>
                          <a:spcPts val="985"/>
                        </a:spcBef>
                      </a:pPr>
                      <a:r>
                        <a:rPr lang="en-US" sz="2000" spc="-10">
                          <a:solidFill>
                            <a:srgbClr val="FFFFFF"/>
                          </a:solidFill>
                          <a:latin typeface="Calibre" panose="020B0503030202060203" pitchFamily="34" charset="77"/>
                          <a:cs typeface="Futura MdCn BT"/>
                        </a:rPr>
                        <a:t>Occ</a:t>
                      </a:r>
                      <a:endParaRPr lang="en-US" sz="2000">
                        <a:latin typeface="Calibre" panose="020B0503030202060203" pitchFamily="34" charset="77"/>
                        <a:cs typeface="Futura MdCn BT"/>
                      </a:endParaRPr>
                    </a:p>
                  </a:txBody>
                  <a:tcPr marL="0" marR="0" marT="166793" marB="0" anchor="ctr">
                    <a:lnL>
                      <a:noFill/>
                    </a:lnL>
                    <a:lnR>
                      <a:noFill/>
                    </a:lnR>
                    <a:lnT>
                      <a:noFill/>
                    </a:lnT>
                    <a:lnB>
                      <a:noFill/>
                    </a:lnB>
                    <a:solidFill>
                      <a:schemeClr val="tx1"/>
                    </a:solidFill>
                  </a:tcPr>
                </a:tc>
                <a:tc>
                  <a:txBody>
                    <a:bodyPr/>
                    <a:lstStyle/>
                    <a:p>
                      <a:pPr marL="0" algn="ctr" defTabSz="914400" rtl="0" eaLnBrk="1" latinLnBrk="0" hangingPunct="1">
                        <a:lnSpc>
                          <a:spcPct val="100000"/>
                        </a:lnSpc>
                        <a:spcBef>
                          <a:spcPts val="985"/>
                        </a:spcBef>
                      </a:pPr>
                      <a:r>
                        <a:rPr lang="el-GR" sz="2000" spc="-15" baseline="1736">
                          <a:solidFill>
                            <a:srgbClr val="FFFFFF"/>
                          </a:solidFill>
                          <a:latin typeface="Calibre" panose="020B0503030202060203" pitchFamily="34" charset="77"/>
                          <a:ea typeface="+mn-ea"/>
                          <a:cs typeface="Calibri"/>
                        </a:rPr>
                        <a:t>Δ</a:t>
                      </a:r>
                      <a:r>
                        <a:rPr lang="en-US" sz="2000" kern="1200" spc="-10">
                          <a:solidFill>
                            <a:srgbClr val="FFFFFF"/>
                          </a:solidFill>
                          <a:latin typeface="Calibre" panose="020B0503030202060203" pitchFamily="34" charset="77"/>
                          <a:ea typeface="+mn-ea"/>
                          <a:cs typeface="Futura MdCn BT"/>
                        </a:rPr>
                        <a:t>Occ</a:t>
                      </a:r>
                    </a:p>
                  </a:txBody>
                  <a:tcPr marL="0" marR="0" marT="164252" marB="0" anchor="ctr">
                    <a:lnL>
                      <a:noFill/>
                    </a:lnL>
                    <a:lnR>
                      <a:noFill/>
                    </a:lnR>
                    <a:lnT>
                      <a:noFill/>
                    </a:lnT>
                    <a:lnB>
                      <a:noFill/>
                    </a:lnB>
                    <a:solidFill>
                      <a:schemeClr val="tx1"/>
                    </a:solidFill>
                  </a:tcPr>
                </a:tc>
                <a:tc>
                  <a:txBody>
                    <a:bodyPr/>
                    <a:lstStyle/>
                    <a:p>
                      <a:pPr algn="ctr">
                        <a:lnSpc>
                          <a:spcPct val="100000"/>
                        </a:lnSpc>
                        <a:spcBef>
                          <a:spcPts val="985"/>
                        </a:spcBef>
                      </a:pPr>
                      <a:r>
                        <a:rPr lang="en-US" sz="2000" spc="-10">
                          <a:solidFill>
                            <a:srgbClr val="FFFFFF"/>
                          </a:solidFill>
                          <a:latin typeface="Calibre" panose="020B0503030202060203" pitchFamily="34" charset="77"/>
                          <a:cs typeface="Futura MdCn BT"/>
                        </a:rPr>
                        <a:t>ADR</a:t>
                      </a:r>
                      <a:endParaRPr lang="en-US" sz="2000">
                        <a:latin typeface="Calibre" panose="020B0503030202060203" pitchFamily="34" charset="77"/>
                        <a:cs typeface="Futura MdCn BT"/>
                      </a:endParaRPr>
                    </a:p>
                  </a:txBody>
                  <a:tcPr marL="0" marR="0" marT="166793" marB="0" anchor="ctr">
                    <a:lnL>
                      <a:noFill/>
                    </a:lnL>
                    <a:lnR>
                      <a:noFill/>
                    </a:lnR>
                    <a:lnT>
                      <a:noFill/>
                    </a:lnT>
                    <a:lnB>
                      <a:noFill/>
                    </a:lnB>
                    <a:solidFill>
                      <a:schemeClr val="tx1"/>
                    </a:solidFill>
                  </a:tcPr>
                </a:tc>
                <a:tc>
                  <a:txBody>
                    <a:bodyPr/>
                    <a:lstStyle/>
                    <a:p>
                      <a:pPr marL="5080" algn="ctr">
                        <a:lnSpc>
                          <a:spcPct val="100000"/>
                        </a:lnSpc>
                        <a:spcBef>
                          <a:spcPts val="969"/>
                        </a:spcBef>
                      </a:pPr>
                      <a:r>
                        <a:rPr lang="el-GR" sz="2000" spc="-15" baseline="1736">
                          <a:solidFill>
                            <a:srgbClr val="FFFFFF"/>
                          </a:solidFill>
                          <a:latin typeface="Calibre" panose="020B0503030202060203" pitchFamily="34" charset="77"/>
                          <a:cs typeface="Calibri"/>
                        </a:rPr>
                        <a:t>Δ</a:t>
                      </a:r>
                      <a:r>
                        <a:rPr lang="en-US" sz="2000" spc="-10">
                          <a:solidFill>
                            <a:srgbClr val="FFFFFF"/>
                          </a:solidFill>
                          <a:latin typeface="Calibre" panose="020B0503030202060203" pitchFamily="34" charset="77"/>
                          <a:cs typeface="Futura MdCn BT"/>
                        </a:rPr>
                        <a:t>ADR</a:t>
                      </a:r>
                      <a:endParaRPr lang="en-US" sz="2000">
                        <a:latin typeface="Calibre" panose="020B0503030202060203" pitchFamily="34" charset="77"/>
                        <a:cs typeface="Futura MdCn BT"/>
                      </a:endParaRPr>
                    </a:p>
                  </a:txBody>
                  <a:tcPr marL="0" marR="0" marT="164252" marB="0" anchor="ctr">
                    <a:lnL>
                      <a:noFill/>
                    </a:lnL>
                    <a:lnR>
                      <a:noFill/>
                    </a:lnR>
                    <a:lnT>
                      <a:noFill/>
                    </a:lnT>
                    <a:lnB>
                      <a:noFill/>
                    </a:lnB>
                    <a:solidFill>
                      <a:schemeClr val="tx1"/>
                    </a:solidFill>
                  </a:tcPr>
                </a:tc>
                <a:tc>
                  <a:txBody>
                    <a:bodyPr/>
                    <a:lstStyle/>
                    <a:p>
                      <a:pPr marL="12700" algn="ctr">
                        <a:lnSpc>
                          <a:spcPct val="100000"/>
                        </a:lnSpc>
                        <a:spcBef>
                          <a:spcPts val="985"/>
                        </a:spcBef>
                      </a:pPr>
                      <a:r>
                        <a:rPr lang="en-US" sz="2000" spc="-20">
                          <a:solidFill>
                            <a:srgbClr val="FFFFFF"/>
                          </a:solidFill>
                          <a:latin typeface="Calibre" panose="020B0503030202060203" pitchFamily="34" charset="77"/>
                          <a:cs typeface="Futura MdCn BT"/>
                        </a:rPr>
                        <a:t>RevPAR</a:t>
                      </a:r>
                      <a:endParaRPr lang="en-US" sz="2000">
                        <a:latin typeface="Calibre" panose="020B0503030202060203" pitchFamily="34" charset="77"/>
                        <a:cs typeface="Futura MdCn BT"/>
                      </a:endParaRPr>
                    </a:p>
                  </a:txBody>
                  <a:tcPr marL="0" marR="0" marT="166793" marB="0" anchor="ctr">
                    <a:lnL>
                      <a:noFill/>
                    </a:lnL>
                    <a:lnR>
                      <a:noFill/>
                    </a:lnR>
                    <a:lnT>
                      <a:noFill/>
                    </a:lnT>
                    <a:lnB>
                      <a:noFill/>
                    </a:lnB>
                    <a:solidFill>
                      <a:schemeClr val="tx1"/>
                    </a:solidFill>
                  </a:tcPr>
                </a:tc>
                <a:tc>
                  <a:txBody>
                    <a:bodyPr/>
                    <a:lstStyle/>
                    <a:p>
                      <a:pPr marL="45720" algn="ctr">
                        <a:lnSpc>
                          <a:spcPct val="100000"/>
                        </a:lnSpc>
                        <a:spcBef>
                          <a:spcPts val="969"/>
                        </a:spcBef>
                      </a:pPr>
                      <a:r>
                        <a:rPr lang="el-GR" sz="2000" spc="-30" baseline="1736">
                          <a:solidFill>
                            <a:srgbClr val="FFFFFF"/>
                          </a:solidFill>
                          <a:latin typeface="Calibre" panose="020B0503030202060203" pitchFamily="34" charset="77"/>
                          <a:cs typeface="Calibri"/>
                        </a:rPr>
                        <a:t>Δ</a:t>
                      </a:r>
                      <a:r>
                        <a:rPr lang="en-US" sz="2000" spc="-20">
                          <a:solidFill>
                            <a:srgbClr val="FFFFFF"/>
                          </a:solidFill>
                          <a:latin typeface="Calibre" panose="020B0503030202060203" pitchFamily="34" charset="77"/>
                          <a:cs typeface="Futura MdCn BT"/>
                        </a:rPr>
                        <a:t>RevPAR</a:t>
                      </a:r>
                      <a:endParaRPr lang="en-US" sz="2000">
                        <a:latin typeface="Calibre" panose="020B0503030202060203" pitchFamily="34" charset="77"/>
                        <a:cs typeface="Futura MdCn BT"/>
                      </a:endParaRPr>
                    </a:p>
                  </a:txBody>
                  <a:tcPr marL="0" marR="0" marT="164252" marB="0" anchor="ctr">
                    <a:lnL>
                      <a:noFill/>
                    </a:lnL>
                    <a:lnR>
                      <a:noFill/>
                    </a:lnR>
                    <a:lnT>
                      <a:noFill/>
                    </a:lnT>
                    <a:lnB>
                      <a:noFill/>
                    </a:lnB>
                    <a:solidFill>
                      <a:schemeClr val="tx1"/>
                    </a:solidFill>
                  </a:tcPr>
                </a:tc>
                <a:tc>
                  <a:txBody>
                    <a:bodyPr/>
                    <a:lstStyle/>
                    <a:p>
                      <a:pPr marL="405765" marR="76200" indent="-264160" algn="ctr">
                        <a:lnSpc>
                          <a:spcPct val="100000"/>
                        </a:lnSpc>
                        <a:spcBef>
                          <a:spcPts val="25"/>
                        </a:spcBef>
                      </a:pPr>
                      <a:r>
                        <a:rPr lang="en-US" sz="2000" spc="-20">
                          <a:solidFill>
                            <a:srgbClr val="FFFFFF"/>
                          </a:solidFill>
                          <a:latin typeface="Calibre" panose="020B0503030202060203" pitchFamily="34" charset="77"/>
                          <a:cs typeface="Futura MdCn BT"/>
                        </a:rPr>
                        <a:t>RevPAR </a:t>
                      </a:r>
                    </a:p>
                    <a:p>
                      <a:pPr marL="405765" marR="76200" indent="-264160" algn="ctr">
                        <a:lnSpc>
                          <a:spcPct val="100000"/>
                        </a:lnSpc>
                        <a:spcBef>
                          <a:spcPts val="25"/>
                        </a:spcBef>
                      </a:pPr>
                      <a:r>
                        <a:rPr lang="en-US" sz="2000" spc="-5">
                          <a:solidFill>
                            <a:srgbClr val="FFFFFF"/>
                          </a:solidFill>
                          <a:latin typeface="Calibre" panose="020B0503030202060203" pitchFamily="34" charset="77"/>
                          <a:cs typeface="Futura MdCn BT"/>
                        </a:rPr>
                        <a:t>%</a:t>
                      </a:r>
                      <a:r>
                        <a:rPr lang="en-US" sz="2000" spc="-65">
                          <a:solidFill>
                            <a:srgbClr val="FFFFFF"/>
                          </a:solidFill>
                          <a:latin typeface="Calibre" panose="020B0503030202060203" pitchFamily="34" charset="77"/>
                          <a:cs typeface="Futura MdCn BT"/>
                        </a:rPr>
                        <a:t> </a:t>
                      </a:r>
                      <a:r>
                        <a:rPr lang="en-US" sz="2000" spc="-5">
                          <a:solidFill>
                            <a:srgbClr val="FFFFFF"/>
                          </a:solidFill>
                          <a:latin typeface="Calibre" panose="020B0503030202060203" pitchFamily="34" charset="77"/>
                          <a:cs typeface="Futura MdCn BT"/>
                        </a:rPr>
                        <a:t>of  </a:t>
                      </a:r>
                      <a:r>
                        <a:rPr lang="en-US" sz="2000" spc="-10">
                          <a:solidFill>
                            <a:srgbClr val="FFFFFF"/>
                          </a:solidFill>
                          <a:latin typeface="Calibre" panose="020B0503030202060203" pitchFamily="34" charset="77"/>
                          <a:cs typeface="Futura MdCn BT"/>
                        </a:rPr>
                        <a:t>2019</a:t>
                      </a:r>
                      <a:endParaRPr lang="en-US" sz="2000">
                        <a:latin typeface="Calibre" panose="020B0503030202060203" pitchFamily="34" charset="77"/>
                        <a:cs typeface="Futura MdCn BT"/>
                      </a:endParaRPr>
                    </a:p>
                  </a:txBody>
                  <a:tcPr marL="0" marR="0" marT="4233" marB="0" anchor="ctr">
                    <a:lnL>
                      <a:noFill/>
                    </a:lnL>
                    <a:lnR>
                      <a:noFill/>
                    </a:lnR>
                    <a:lnT>
                      <a:noFill/>
                    </a:lnT>
                    <a:lnB>
                      <a:noFill/>
                    </a:lnB>
                    <a:solidFill>
                      <a:schemeClr val="tx2">
                        <a:lumMod val="50000"/>
                      </a:schemeClr>
                    </a:solidFill>
                  </a:tcPr>
                </a:tc>
                <a:extLst>
                  <a:ext uri="{0D108BD9-81ED-4DB2-BD59-A6C34878D82A}">
                    <a16:rowId xmlns:a16="http://schemas.microsoft.com/office/drawing/2014/main" val="4160779121"/>
                  </a:ext>
                </a:extLst>
              </a:tr>
              <a:tr h="446636">
                <a:tc>
                  <a:txBody>
                    <a:bodyPr/>
                    <a:lstStyle/>
                    <a:p>
                      <a:pPr algn="ctr" rtl="0" fontAlgn="b"/>
                      <a:r>
                        <a:rPr lang="en-US" sz="2000" b="0" i="1" u="sng">
                          <a:solidFill>
                            <a:schemeClr val="accent6"/>
                          </a:solidFill>
                          <a:latin typeface="Calibre" panose="020B0503030202060203" pitchFamily="34" charset="77"/>
                          <a:ea typeface="+mn-ea"/>
                          <a:cs typeface="+mn-cs"/>
                        </a:rPr>
                        <a:t>2019</a:t>
                      </a:r>
                    </a:p>
                  </a:txBody>
                  <a:tcPr marL="12700" marR="12700" marT="1270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2.3%</a:t>
                      </a:r>
                    </a:p>
                  </a:txBody>
                  <a:tcPr marL="7620" marR="7620" marT="762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1.8%</a:t>
                      </a:r>
                    </a:p>
                  </a:txBody>
                  <a:tcPr marL="7620" marR="7620" marT="762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66.8%</a:t>
                      </a:r>
                    </a:p>
                  </a:txBody>
                  <a:tcPr marL="0" marR="0" marT="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0.4%</a:t>
                      </a:r>
                    </a:p>
                  </a:txBody>
                  <a:tcPr marL="0" marR="0" marT="0" marB="0" anchor="ctr">
                    <a:lnL>
                      <a:noFill/>
                    </a:lnL>
                    <a:lnR>
                      <a:noFill/>
                    </a:lnR>
                    <a:lnT>
                      <a:noFill/>
                    </a:lnT>
                    <a:lnB>
                      <a:noFill/>
                    </a:lnB>
                  </a:tcPr>
                </a:tc>
                <a:tc>
                  <a:txBody>
                    <a:bodyPr/>
                    <a:lstStyle/>
                    <a:p>
                      <a:pPr marL="0" algn="ctr" rtl="0" eaLnBrk="1" fontAlgn="b" hangingPunct="1"/>
                      <a:r>
                        <a:rPr lang="en-SG" sz="2000" b="0" i="1" u="sng" dirty="0">
                          <a:solidFill>
                            <a:schemeClr val="accent6"/>
                          </a:solidFill>
                          <a:latin typeface="Calibre" panose="020B0503030202060203" pitchFamily="34" charset="77"/>
                          <a:ea typeface="+mn-ea"/>
                          <a:cs typeface="+mn-cs"/>
                        </a:rPr>
                        <a:t>$129.68</a:t>
                      </a:r>
                    </a:p>
                  </a:txBody>
                  <a:tcPr marL="0" marR="0" marT="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0.8%</a:t>
                      </a:r>
                    </a:p>
                  </a:txBody>
                  <a:tcPr marL="0" marR="0" marT="0" marB="0" anchor="ctr">
                    <a:lnL>
                      <a:noFill/>
                    </a:lnL>
                    <a:lnR>
                      <a:noFill/>
                    </a:lnR>
                    <a:lnT>
                      <a:noFill/>
                    </a:lnT>
                    <a:lnB>
                      <a:noFill/>
                    </a:lnB>
                  </a:tcPr>
                </a:tc>
                <a:tc>
                  <a:txBody>
                    <a:bodyPr/>
                    <a:lstStyle/>
                    <a:p>
                      <a:pPr marL="0" algn="ctr" rtl="0" eaLnBrk="1" fontAlgn="b" hangingPunct="1"/>
                      <a:r>
                        <a:rPr lang="en-SG" sz="2000" b="0" i="1" u="sng" dirty="0">
                          <a:solidFill>
                            <a:schemeClr val="accent6"/>
                          </a:solidFill>
                          <a:latin typeface="Calibre" panose="020B0503030202060203" pitchFamily="34" charset="77"/>
                          <a:ea typeface="+mn-ea"/>
                          <a:cs typeface="+mn-cs"/>
                        </a:rPr>
                        <a:t>$86.62</a:t>
                      </a:r>
                    </a:p>
                  </a:txBody>
                  <a:tcPr marL="0" marR="0" marT="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1.1%</a:t>
                      </a:r>
                    </a:p>
                  </a:txBody>
                  <a:tcPr marL="0" marR="0" marT="0" marB="0" anchor="ctr">
                    <a:lnL>
                      <a:noFill/>
                    </a:lnL>
                    <a:lnR>
                      <a:noFill/>
                    </a:lnR>
                    <a:lnT>
                      <a:noFill/>
                    </a:lnT>
                    <a:lnB>
                      <a:noFill/>
                    </a:lnB>
                  </a:tcPr>
                </a:tc>
                <a:tc>
                  <a:txBody>
                    <a:bodyPr/>
                    <a:lstStyle/>
                    <a:p>
                      <a:pPr marL="0" algn="ctr" rtl="0" eaLnBrk="1" fontAlgn="b" hangingPunct="1"/>
                      <a:r>
                        <a:rPr lang="en-SG" sz="2000" b="0" i="1" u="sng">
                          <a:solidFill>
                            <a:schemeClr val="accent6"/>
                          </a:solidFill>
                          <a:latin typeface="Calibre" panose="020B0503030202060203" pitchFamily="34" charset="77"/>
                          <a:ea typeface="+mn-ea"/>
                          <a:cs typeface="+mn-cs"/>
                        </a:rPr>
                        <a:t>100%</a:t>
                      </a:r>
                    </a:p>
                  </a:txBody>
                  <a:tcPr marL="0" marR="0" marT="0" marB="0" anchor="ctr">
                    <a:lnL>
                      <a:noFill/>
                    </a:lnL>
                    <a:lnR>
                      <a:noFill/>
                    </a:lnR>
                    <a:lnT>
                      <a:noFill/>
                    </a:lnT>
                    <a:lnB>
                      <a:noFill/>
                    </a:lnB>
                  </a:tcPr>
                </a:tc>
                <a:extLst>
                  <a:ext uri="{0D108BD9-81ED-4DB2-BD59-A6C34878D82A}">
                    <a16:rowId xmlns:a16="http://schemas.microsoft.com/office/drawing/2014/main" val="2609470638"/>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2020</a:t>
                      </a:r>
                    </a:p>
                  </a:txBody>
                  <a:tcPr marL="12700" marR="12700" marT="12700" marB="0" anchor="ctr">
                    <a:lnL>
                      <a:noFill/>
                    </a:lnL>
                    <a:lnR>
                      <a:noFill/>
                    </a:lnR>
                    <a:lnT>
                      <a:noFill/>
                    </a:lnT>
                    <a:lnB>
                      <a:noFill/>
                    </a:lnB>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-3.4%</a:t>
                      </a:r>
                    </a:p>
                  </a:txBody>
                  <a:tcPr marL="7620" marR="7620" marT="7620" marB="0" anchor="ctr">
                    <a:lnL>
                      <a:noFill/>
                    </a:lnL>
                    <a:lnR>
                      <a:noFill/>
                    </a:lnR>
                    <a:lnT>
                      <a:noFill/>
                    </a:lnT>
                    <a:lnB>
                      <a:noFill/>
                    </a:lnB>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1.2%</a:t>
                      </a:r>
                    </a:p>
                  </a:txBody>
                  <a:tcPr marL="7620" marR="7620" marT="7620" marB="0" anchor="ctr">
                    <a:lnL>
                      <a:noFill/>
                    </a:lnL>
                    <a:lnR>
                      <a:noFill/>
                    </a:lnR>
                    <a:lnT>
                      <a:noFill/>
                    </a:lnT>
                    <a:lnB>
                      <a:noFill/>
                    </a:lnB>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42.7%</a:t>
                      </a:r>
                    </a:p>
                  </a:txBody>
                  <a:tcPr marL="0" marR="0" marT="0" marB="0" anchor="ctr">
                    <a:lnL>
                      <a:noFill/>
                    </a:lnL>
                    <a:lnR>
                      <a:noFill/>
                    </a:lnR>
                    <a:lnT>
                      <a:noFill/>
                    </a:lnT>
                    <a:lnB>
                      <a:noFill/>
                    </a:lnB>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-36.0%</a:t>
                      </a:r>
                    </a:p>
                  </a:txBody>
                  <a:tcPr marL="0" marR="0" marT="0" marB="0" anchor="ctr">
                    <a:lnL>
                      <a:noFill/>
                    </a:lnL>
                    <a:lnR>
                      <a:noFill/>
                    </a:lnR>
                    <a:lnT>
                      <a:noFill/>
                    </a:lnT>
                    <a:lnB>
                      <a:noFill/>
                    </a:lnB>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$100.82</a:t>
                      </a:r>
                    </a:p>
                  </a:txBody>
                  <a:tcPr marL="0" marR="0" marT="0" marB="0" anchor="ctr">
                    <a:lnL>
                      <a:noFill/>
                    </a:lnL>
                    <a:lnR>
                      <a:noFill/>
                    </a:lnR>
                    <a:lnT>
                      <a:noFill/>
                    </a:lnT>
                    <a:lnB>
                      <a:noFill/>
                    </a:lnB>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-22.2%</a:t>
                      </a:r>
                    </a:p>
                  </a:txBody>
                  <a:tcPr marL="0" marR="0" marT="0" marB="0" anchor="ctr">
                    <a:lnL>
                      <a:noFill/>
                    </a:lnL>
                    <a:lnR>
                      <a:noFill/>
                    </a:lnR>
                    <a:lnT>
                      <a:noFill/>
                    </a:lnT>
                    <a:lnB>
                      <a:noFill/>
                    </a:lnB>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$43.08</a:t>
                      </a:r>
                    </a:p>
                  </a:txBody>
                  <a:tcPr marL="0" marR="0" marT="0" marB="0" anchor="ctr">
                    <a:lnL>
                      <a:noFill/>
                    </a:lnL>
                    <a:lnR>
                      <a:noFill/>
                    </a:lnR>
                    <a:lnT>
                      <a:noFill/>
                    </a:lnT>
                    <a:lnB>
                      <a:noFill/>
                    </a:lnB>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-50.2%</a:t>
                      </a:r>
                    </a:p>
                  </a:txBody>
                  <a:tcPr marL="0" marR="0" marT="0" marB="0" anchor="ctr">
                    <a:lnL>
                      <a:noFill/>
                    </a:lnL>
                    <a:lnR>
                      <a:noFill/>
                    </a:lnR>
                    <a:lnT>
                      <a:noFill/>
                    </a:lnT>
                    <a:lnB>
                      <a:noFill/>
                    </a:lnB>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50%</a:t>
                      </a:r>
                    </a:p>
                  </a:txBody>
                  <a:tcPr marL="0" marR="0" marT="0" marB="0" anchor="ctr">
                    <a:lnL>
                      <a:noFill/>
                    </a:lnL>
                    <a:lnR>
                      <a:noFill/>
                    </a:lnR>
                    <a:lnT>
                      <a:noFill/>
                    </a:lnT>
                    <a:lnB>
                      <a:noFill/>
                    </a:lnB>
                  </a:tcPr>
                </a:tc>
                <a:extLst>
                  <a:ext uri="{0D108BD9-81ED-4DB2-BD59-A6C34878D82A}">
                    <a16:rowId xmlns:a16="http://schemas.microsoft.com/office/drawing/2014/main" val="411328178"/>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2021</a:t>
                      </a:r>
                    </a:p>
                  </a:txBody>
                  <a:tcPr marL="12700" marR="12700" marT="12700" marB="0" anchor="ctr">
                    <a:lnL>
                      <a:noFill/>
                    </a:lnL>
                    <a:lnR>
                      <a:noFill/>
                    </a:lnR>
                    <a:lnT>
                      <a:noFill/>
                    </a:lnT>
                    <a:lnB>
                      <a:noFill/>
                    </a:lnB>
                    <a:solidFill>
                      <a:schemeClr val="bg1"/>
                    </a:solidFill>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5.7%</a:t>
                      </a:r>
                    </a:p>
                  </a:txBody>
                  <a:tcPr marL="7620" marR="7620" marT="7620" marB="0" anchor="ctr">
                    <a:lnL>
                      <a:noFill/>
                    </a:lnL>
                    <a:lnR>
                      <a:noFill/>
                    </a:lnR>
                    <a:lnT>
                      <a:noFill/>
                    </a:lnT>
                    <a:lnB>
                      <a:noFill/>
                    </a:lnB>
                    <a:solidFill>
                      <a:schemeClr val="bg1"/>
                    </a:solidFill>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4.7%</a:t>
                      </a:r>
                    </a:p>
                  </a:txBody>
                  <a:tcPr marL="7620" marR="7620" marT="7620" marB="0" anchor="ctr">
                    <a:lnL>
                      <a:noFill/>
                    </a:lnL>
                    <a:lnR>
                      <a:noFill/>
                    </a:lnR>
                    <a:lnT>
                      <a:noFill/>
                    </a:lnT>
                    <a:lnB>
                      <a:noFill/>
                    </a:lnB>
                    <a:solidFill>
                      <a:schemeClr val="bg1"/>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57.4%</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34.6%</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$121.57</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20.6%</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$69.90</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62.2%</a:t>
                      </a:r>
                    </a:p>
                  </a:txBody>
                  <a:tcPr marL="0" marR="0" marT="0" marB="0" anchor="ctr">
                    <a:lnL>
                      <a:noFill/>
                    </a:lnL>
                    <a:lnR>
                      <a:noFill/>
                    </a:lnR>
                    <a:lnT>
                      <a:noFill/>
                    </a:lnT>
                    <a:lnB>
                      <a:noFill/>
                    </a:lnB>
                    <a:solidFill>
                      <a:schemeClr val="bg1"/>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81%</a:t>
                      </a:r>
                    </a:p>
                  </a:txBody>
                  <a:tcPr marL="0" marR="0" marT="0" marB="0" anchor="ctr">
                    <a:lnL>
                      <a:noFill/>
                    </a:lnL>
                    <a:lnR>
                      <a:noFill/>
                    </a:lnR>
                    <a:lnT>
                      <a:noFill/>
                    </a:lnT>
                    <a:lnB>
                      <a:noFill/>
                    </a:lnB>
                    <a:solidFill>
                      <a:schemeClr val="bg1"/>
                    </a:solidFill>
                  </a:tcPr>
                </a:tc>
                <a:extLst>
                  <a:ext uri="{0D108BD9-81ED-4DB2-BD59-A6C34878D82A}">
                    <a16:rowId xmlns:a16="http://schemas.microsoft.com/office/drawing/2014/main" val="760915843"/>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2022</a:t>
                      </a:r>
                    </a:p>
                  </a:txBody>
                  <a:tcPr marL="12700" marR="12700" marT="1270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dirty="0">
                          <a:solidFill>
                            <a:schemeClr val="accent6"/>
                          </a:solidFill>
                          <a:latin typeface="Calibre" panose="020B0503030202060203" pitchFamily="34" charset="77"/>
                          <a:ea typeface="+mn-ea"/>
                          <a:cs typeface="+mn-cs"/>
                        </a:rPr>
                        <a:t>2.0%</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dirty="0">
                          <a:solidFill>
                            <a:schemeClr val="accent6"/>
                          </a:solidFill>
                          <a:latin typeface="Calibre" panose="020B0503030202060203" pitchFamily="34" charset="77"/>
                          <a:ea typeface="+mn-ea"/>
                          <a:cs typeface="+mn-cs"/>
                        </a:rPr>
                        <a:t>7.7%</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62.9%</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9.4%</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$143.28</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17.8%</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$90.14</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29.0%</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104%</a:t>
                      </a:r>
                    </a:p>
                  </a:txBody>
                  <a:tcPr marL="0" marR="0" marT="0" marB="0" anchor="ctr">
                    <a:lnL>
                      <a:noFill/>
                    </a:lnL>
                    <a:lnR>
                      <a:noFill/>
                    </a:lnR>
                    <a:lnT>
                      <a:noFill/>
                    </a:lnT>
                    <a:lnB>
                      <a:noFill/>
                    </a:lnB>
                    <a:solidFill>
                      <a:schemeClr val="accent4">
                        <a:lumMod val="40000"/>
                        <a:lumOff val="60000"/>
                      </a:schemeClr>
                    </a:solidFill>
                  </a:tcPr>
                </a:tc>
                <a:extLst>
                  <a:ext uri="{0D108BD9-81ED-4DB2-BD59-A6C34878D82A}">
                    <a16:rowId xmlns:a16="http://schemas.microsoft.com/office/drawing/2014/main" val="1637301061"/>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2023</a:t>
                      </a:r>
                    </a:p>
                  </a:txBody>
                  <a:tcPr marL="12700" marR="12700" marT="1270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0.1%</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dirty="0">
                          <a:solidFill>
                            <a:schemeClr val="accent6"/>
                          </a:solidFill>
                          <a:latin typeface="Calibre" panose="020B0503030202060203" pitchFamily="34" charset="77"/>
                          <a:ea typeface="+mn-ea"/>
                          <a:cs typeface="+mn-cs"/>
                        </a:rPr>
                        <a:t>3.6%</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64.2%</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2.0%</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$148.21</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3.4%</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$95.11</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5.5%</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110%</a:t>
                      </a:r>
                    </a:p>
                  </a:txBody>
                  <a:tcPr marL="0" marR="0" marT="0" marB="0" anchor="ctr">
                    <a:lnL>
                      <a:noFill/>
                    </a:lnL>
                    <a:lnR>
                      <a:noFill/>
                    </a:lnR>
                    <a:lnT>
                      <a:noFill/>
                    </a:lnT>
                    <a:lnB>
                      <a:noFill/>
                    </a:lnB>
                    <a:solidFill>
                      <a:schemeClr val="accent4">
                        <a:lumMod val="40000"/>
                        <a:lumOff val="60000"/>
                      </a:schemeClr>
                    </a:solidFill>
                  </a:tcPr>
                </a:tc>
                <a:extLst>
                  <a:ext uri="{0D108BD9-81ED-4DB2-BD59-A6C34878D82A}">
                    <a16:rowId xmlns:a16="http://schemas.microsoft.com/office/drawing/2014/main" val="3239125855"/>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2024</a:t>
                      </a:r>
                    </a:p>
                  </a:txBody>
                  <a:tcPr marL="12700" marR="12700" marT="1270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dirty="0">
                          <a:solidFill>
                            <a:schemeClr val="accent6"/>
                          </a:solidFill>
                          <a:latin typeface="Calibre" panose="020B0503030202060203" pitchFamily="34" charset="77"/>
                          <a:ea typeface="+mn-ea"/>
                          <a:cs typeface="+mn-cs"/>
                        </a:rPr>
                        <a:t>2.6%</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dirty="0">
                          <a:solidFill>
                            <a:schemeClr val="accent6"/>
                          </a:solidFill>
                          <a:latin typeface="Calibre" panose="020B0503030202060203" pitchFamily="34" charset="77"/>
                          <a:ea typeface="+mn-ea"/>
                          <a:cs typeface="+mn-cs"/>
                        </a:rPr>
                        <a:t>2.7%</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65.9%</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2.7%</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$152.08</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2.6%</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$100.26</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5.4%</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116%</a:t>
                      </a:r>
                    </a:p>
                  </a:txBody>
                  <a:tcPr marL="0" marR="0" marT="0" marB="0" anchor="ctr">
                    <a:lnL>
                      <a:noFill/>
                    </a:lnL>
                    <a:lnR>
                      <a:noFill/>
                    </a:lnR>
                    <a:lnT>
                      <a:noFill/>
                    </a:lnT>
                    <a:lnB>
                      <a:noFill/>
                    </a:lnB>
                    <a:solidFill>
                      <a:schemeClr val="accent4">
                        <a:lumMod val="40000"/>
                        <a:lumOff val="60000"/>
                      </a:schemeClr>
                    </a:solidFill>
                  </a:tcPr>
                </a:tc>
                <a:extLst>
                  <a:ext uri="{0D108BD9-81ED-4DB2-BD59-A6C34878D82A}">
                    <a16:rowId xmlns:a16="http://schemas.microsoft.com/office/drawing/2014/main" val="749888948"/>
                  </a:ext>
                </a:extLst>
              </a:tr>
              <a:tr h="446636">
                <a:tc>
                  <a:txBody>
                    <a:bodyPr/>
                    <a:lstStyle/>
                    <a:p>
                      <a:pPr algn="ctr" rtl="0" fontAlgn="b"/>
                      <a:r>
                        <a:rPr lang="en-US" sz="2000" b="0">
                          <a:solidFill>
                            <a:schemeClr val="accent6"/>
                          </a:solidFill>
                          <a:latin typeface="Calibre" panose="020B0503030202060203" pitchFamily="34" charset="77"/>
                          <a:ea typeface="+mn-ea"/>
                          <a:cs typeface="+mn-cs"/>
                        </a:rPr>
                        <a:t>2025</a:t>
                      </a:r>
                    </a:p>
                  </a:txBody>
                  <a:tcPr marL="12700" marR="12700" marT="1270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a:solidFill>
                            <a:schemeClr val="accent6"/>
                          </a:solidFill>
                          <a:latin typeface="Calibre" panose="020B0503030202060203" pitchFamily="34" charset="77"/>
                          <a:ea typeface="+mn-ea"/>
                          <a:cs typeface="+mn-cs"/>
                        </a:rPr>
                        <a:t>2.9%</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kern="1200" dirty="0">
                          <a:solidFill>
                            <a:schemeClr val="accent6"/>
                          </a:solidFill>
                          <a:latin typeface="Calibre" panose="020B0503030202060203" pitchFamily="34" charset="77"/>
                          <a:ea typeface="+mn-ea"/>
                          <a:cs typeface="+mn-cs"/>
                        </a:rPr>
                        <a:t>2.5%</a:t>
                      </a:r>
                    </a:p>
                  </a:txBody>
                  <a:tcPr marL="7620" marR="7620" marT="762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rgbClr val="AD2A2A"/>
                          </a:solidFill>
                          <a:latin typeface="Calibre" panose="020B0503030202060203" pitchFamily="34" charset="77"/>
                          <a:ea typeface="+mn-ea"/>
                          <a:cs typeface="+mn-cs"/>
                        </a:rPr>
                        <a:t>66.8%</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1.3%</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$155.53</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a:solidFill>
                            <a:schemeClr val="accent6"/>
                          </a:solidFill>
                          <a:latin typeface="Calibre" panose="020B0503030202060203" pitchFamily="34" charset="77"/>
                          <a:ea typeface="+mn-ea"/>
                          <a:cs typeface="+mn-cs"/>
                        </a:rPr>
                        <a:t>2.3%</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rgbClr val="AD2A2A"/>
                          </a:solidFill>
                          <a:latin typeface="Calibre" panose="020B0503030202060203" pitchFamily="34" charset="77"/>
                          <a:ea typeface="+mn-ea"/>
                          <a:cs typeface="+mn-cs"/>
                        </a:rPr>
                        <a:t>$103.92</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3.6%</a:t>
                      </a:r>
                    </a:p>
                  </a:txBody>
                  <a:tcPr marL="0" marR="0" marT="0" marB="0" anchor="ctr">
                    <a:lnL>
                      <a:noFill/>
                    </a:lnL>
                    <a:lnR>
                      <a:noFill/>
                    </a:lnR>
                    <a:lnT>
                      <a:noFill/>
                    </a:lnT>
                    <a:lnB>
                      <a:noFill/>
                    </a:lnB>
                    <a:solidFill>
                      <a:schemeClr val="accent4">
                        <a:lumMod val="40000"/>
                        <a:lumOff val="60000"/>
                      </a:schemeClr>
                    </a:solidFill>
                  </a:tcPr>
                </a:tc>
                <a:tc>
                  <a:txBody>
                    <a:bodyPr/>
                    <a:lstStyle/>
                    <a:p>
                      <a:pPr marL="0" algn="ctr" rtl="0" eaLnBrk="1" fontAlgn="b" hangingPunct="1"/>
                      <a:r>
                        <a:rPr lang="en-SG" sz="2000" b="0" i="0" u="none" dirty="0">
                          <a:solidFill>
                            <a:schemeClr val="accent6"/>
                          </a:solidFill>
                          <a:latin typeface="Calibre" panose="020B0503030202060203" pitchFamily="34" charset="77"/>
                          <a:ea typeface="+mn-ea"/>
                          <a:cs typeface="+mn-cs"/>
                        </a:rPr>
                        <a:t>120%</a:t>
                      </a:r>
                    </a:p>
                  </a:txBody>
                  <a:tcPr marL="0" marR="0" marT="0" marB="0" anchor="ctr">
                    <a:lnL>
                      <a:noFill/>
                    </a:lnL>
                    <a:lnR>
                      <a:noFill/>
                    </a:lnR>
                    <a:lnT>
                      <a:noFill/>
                    </a:lnT>
                    <a:lnB>
                      <a:noFill/>
                    </a:lnB>
                    <a:solidFill>
                      <a:schemeClr val="accent4">
                        <a:lumMod val="40000"/>
                        <a:lumOff val="60000"/>
                      </a:schemeClr>
                    </a:solidFill>
                  </a:tcPr>
                </a:tc>
                <a:extLst>
                  <a:ext uri="{0D108BD9-81ED-4DB2-BD59-A6C34878D82A}">
                    <a16:rowId xmlns:a16="http://schemas.microsoft.com/office/drawing/2014/main" val="1559634701"/>
                  </a:ext>
                </a:extLst>
              </a:tr>
            </a:tbl>
          </a:graphicData>
        </a:graphic>
      </p:graphicFrame>
    </p:spTree>
    <p:extLst>
      <p:ext uri="{BB962C8B-B14F-4D97-AF65-F5344CB8AC3E}">
        <p14:creationId xmlns:p14="http://schemas.microsoft.com/office/powerpoint/2010/main" val="3169811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BD331C7-9442-48B3-8BD7-484069ACC374}"/>
              </a:ext>
            </a:extLst>
          </p:cNvPr>
          <p:cNvSpPr>
            <a:spLocks noGrp="1"/>
          </p:cNvSpPr>
          <p:nvPr>
            <p:ph type="title"/>
          </p:nvPr>
        </p:nvSpPr>
        <p:spPr>
          <a:xfrm>
            <a:off x="511968" y="685800"/>
            <a:ext cx="11168063" cy="609600"/>
          </a:xfrm>
        </p:spPr>
        <p:txBody>
          <a:bodyPr/>
          <a:lstStyle/>
          <a:p>
            <a:r>
              <a:rPr lang="en-US" dirty="0"/>
              <a:t>U.S. Hotel Operating Performance – Labor Costs</a:t>
            </a:r>
          </a:p>
        </p:txBody>
      </p:sp>
      <p:pic>
        <p:nvPicPr>
          <p:cNvPr id="7" name="Picture 6">
            <a:extLst>
              <a:ext uri="{FF2B5EF4-FFF2-40B4-BE49-F238E27FC236}">
                <a16:creationId xmlns:a16="http://schemas.microsoft.com/office/drawing/2014/main" id="{930AB035-C749-4763-9080-9613EA980DB9}"/>
              </a:ext>
            </a:extLst>
          </p:cNvPr>
          <p:cNvPicPr>
            <a:picLocks noChangeAspect="1"/>
          </p:cNvPicPr>
          <p:nvPr/>
        </p:nvPicPr>
        <p:blipFill>
          <a:blip r:embed="rId2"/>
          <a:stretch>
            <a:fillRect/>
          </a:stretch>
        </p:blipFill>
        <p:spPr>
          <a:xfrm>
            <a:off x="1796972" y="1524000"/>
            <a:ext cx="8598056" cy="4883070"/>
          </a:xfrm>
          <a:prstGeom prst="rect">
            <a:avLst/>
          </a:prstGeom>
        </p:spPr>
      </p:pic>
      <p:sp>
        <p:nvSpPr>
          <p:cNvPr id="8" name="Content Placeholder 3">
            <a:extLst>
              <a:ext uri="{FF2B5EF4-FFF2-40B4-BE49-F238E27FC236}">
                <a16:creationId xmlns:a16="http://schemas.microsoft.com/office/drawing/2014/main" id="{5FA5BF41-F2E3-4663-A218-46593A85BD47}"/>
              </a:ext>
            </a:extLst>
          </p:cNvPr>
          <p:cNvSpPr>
            <a:spLocks noGrp="1"/>
          </p:cNvSpPr>
          <p:nvPr>
            <p:ph sz="quarter" idx="11"/>
          </p:nvPr>
        </p:nvSpPr>
        <p:spPr>
          <a:xfrm>
            <a:off x="520700" y="1232579"/>
            <a:ext cx="11168062" cy="412100"/>
          </a:xfrm>
        </p:spPr>
        <p:txBody>
          <a:bodyPr/>
          <a:lstStyle/>
          <a:p>
            <a:r>
              <a:rPr lang="en-US" dirty="0"/>
              <a:t>Wage Rates Continue to Rise in 2022</a:t>
            </a:r>
          </a:p>
        </p:txBody>
      </p:sp>
    </p:spTree>
    <p:extLst>
      <p:ext uri="{BB962C8B-B14F-4D97-AF65-F5344CB8AC3E}">
        <p14:creationId xmlns:p14="http://schemas.microsoft.com/office/powerpoint/2010/main" val="3055378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BD331C7-9442-48B3-8BD7-484069ACC374}"/>
              </a:ext>
            </a:extLst>
          </p:cNvPr>
          <p:cNvSpPr>
            <a:spLocks noGrp="1"/>
          </p:cNvSpPr>
          <p:nvPr>
            <p:ph type="title"/>
          </p:nvPr>
        </p:nvSpPr>
        <p:spPr>
          <a:xfrm>
            <a:off x="511968" y="685800"/>
            <a:ext cx="11168063" cy="609600"/>
          </a:xfrm>
        </p:spPr>
        <p:txBody>
          <a:bodyPr/>
          <a:lstStyle/>
          <a:p>
            <a:r>
              <a:rPr lang="en-US" dirty="0"/>
              <a:t>U.S. Hotel Operating Performance – Labor Costs</a:t>
            </a:r>
          </a:p>
        </p:txBody>
      </p:sp>
      <p:pic>
        <p:nvPicPr>
          <p:cNvPr id="4" name="Picture 3">
            <a:extLst>
              <a:ext uri="{FF2B5EF4-FFF2-40B4-BE49-F238E27FC236}">
                <a16:creationId xmlns:a16="http://schemas.microsoft.com/office/drawing/2014/main" id="{07673791-0BD0-446F-8456-710C5B2828B1}"/>
              </a:ext>
            </a:extLst>
          </p:cNvPr>
          <p:cNvPicPr>
            <a:picLocks noChangeAspect="1"/>
          </p:cNvPicPr>
          <p:nvPr/>
        </p:nvPicPr>
        <p:blipFill>
          <a:blip r:embed="rId2"/>
          <a:stretch>
            <a:fillRect/>
          </a:stretch>
        </p:blipFill>
        <p:spPr>
          <a:xfrm>
            <a:off x="1799949" y="1524000"/>
            <a:ext cx="8609564" cy="4905026"/>
          </a:xfrm>
          <a:prstGeom prst="rect">
            <a:avLst/>
          </a:prstGeom>
        </p:spPr>
      </p:pic>
      <p:sp>
        <p:nvSpPr>
          <p:cNvPr id="6" name="Content Placeholder 3">
            <a:extLst>
              <a:ext uri="{FF2B5EF4-FFF2-40B4-BE49-F238E27FC236}">
                <a16:creationId xmlns:a16="http://schemas.microsoft.com/office/drawing/2014/main" id="{2A146F2A-ADAF-41BA-990A-E7D08FAEFEC4}"/>
              </a:ext>
            </a:extLst>
          </p:cNvPr>
          <p:cNvSpPr>
            <a:spLocks noGrp="1"/>
          </p:cNvSpPr>
          <p:nvPr>
            <p:ph sz="quarter" idx="11"/>
          </p:nvPr>
        </p:nvSpPr>
        <p:spPr>
          <a:xfrm>
            <a:off x="520700" y="1232579"/>
            <a:ext cx="11168062" cy="412100"/>
          </a:xfrm>
        </p:spPr>
        <p:txBody>
          <a:bodyPr/>
          <a:lstStyle/>
          <a:p>
            <a:r>
              <a:rPr lang="en-US" dirty="0"/>
              <a:t>Reduced Hours Offsetting Increase in Wage Rates</a:t>
            </a:r>
          </a:p>
        </p:txBody>
      </p:sp>
    </p:spTree>
    <p:extLst>
      <p:ext uri="{BB962C8B-B14F-4D97-AF65-F5344CB8AC3E}">
        <p14:creationId xmlns:p14="http://schemas.microsoft.com/office/powerpoint/2010/main" val="2760692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3" y="6177683"/>
            <a:ext cx="4670426" cy="248234"/>
          </a:xfrm>
        </p:spPr>
        <p:txBody>
          <a:bodyPr/>
          <a:lstStyle/>
          <a:p>
            <a:r>
              <a:rPr lang="en-US" dirty="0"/>
              <a:t>Source:  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3" y="702250"/>
            <a:ext cx="11168063" cy="692150"/>
          </a:xfrm>
        </p:spPr>
        <p:txBody>
          <a:bodyPr/>
          <a:lstStyle/>
          <a:p>
            <a:r>
              <a:rPr lang="en-US" dirty="0"/>
              <a:t>U.S. Hotel Operating Performance – GOP Margins</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4" y="1249113"/>
            <a:ext cx="11168062" cy="412100"/>
          </a:xfrm>
        </p:spPr>
        <p:txBody>
          <a:bodyPr/>
          <a:lstStyle/>
          <a:p>
            <a:r>
              <a:rPr lang="da-DK" dirty="0"/>
              <a:t>Percent of Total Operating Revenue</a:t>
            </a:r>
            <a:br>
              <a:rPr lang="da-DK" dirty="0"/>
            </a:br>
            <a:r>
              <a:rPr lang="da-DK" dirty="0"/>
              <a:t>YTD June 2022, YTD June 2021, and YTD June 2019</a:t>
            </a:r>
            <a:endParaRPr lang="en-US" dirty="0"/>
          </a:p>
        </p:txBody>
      </p:sp>
      <p:graphicFrame>
        <p:nvGraphicFramePr>
          <p:cNvPr id="11" name="Chart Placeholder 10">
            <a:extLst>
              <a:ext uri="{FF2B5EF4-FFF2-40B4-BE49-F238E27FC236}">
                <a16:creationId xmlns:a16="http://schemas.microsoft.com/office/drawing/2014/main" id="{3001C6C8-E70F-4CFC-B000-36DDC0B615E4}"/>
              </a:ext>
            </a:extLst>
          </p:cNvPr>
          <p:cNvGraphicFramePr>
            <a:graphicFrameLocks noGrp="1"/>
          </p:cNvGraphicFramePr>
          <p:nvPr>
            <p:ph type="chart" sz="quarter" idx="13"/>
            <p:extLst>
              <p:ext uri="{D42A27DB-BD31-4B8C-83A1-F6EECF244321}">
                <p14:modId xmlns:p14="http://schemas.microsoft.com/office/powerpoint/2010/main" val="2209469124"/>
              </p:ext>
            </p:extLst>
          </p:nvPr>
        </p:nvGraphicFramePr>
        <p:xfrm>
          <a:off x="511175" y="1600200"/>
          <a:ext cx="11168063" cy="4648200"/>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a:extLst>
              <a:ext uri="{FF2B5EF4-FFF2-40B4-BE49-F238E27FC236}">
                <a16:creationId xmlns:a16="http://schemas.microsoft.com/office/drawing/2014/main" id="{E40DA903-04BF-4899-B589-DA584C82F97C}"/>
              </a:ext>
            </a:extLst>
          </p:cNvPr>
          <p:cNvSpPr/>
          <p:nvPr/>
        </p:nvSpPr>
        <p:spPr>
          <a:xfrm>
            <a:off x="990600" y="2665178"/>
            <a:ext cx="1600200" cy="1144821"/>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8" name="Oval 7">
            <a:extLst>
              <a:ext uri="{FF2B5EF4-FFF2-40B4-BE49-F238E27FC236}">
                <a16:creationId xmlns:a16="http://schemas.microsoft.com/office/drawing/2014/main" id="{1383B6EC-D688-4023-93AD-7FB43057DBA6}"/>
              </a:ext>
            </a:extLst>
          </p:cNvPr>
          <p:cNvSpPr/>
          <p:nvPr/>
        </p:nvSpPr>
        <p:spPr>
          <a:xfrm>
            <a:off x="10287000" y="2693753"/>
            <a:ext cx="533400" cy="410856"/>
          </a:xfrm>
          <a:prstGeom prst="ellipse">
            <a:avLst/>
          </a:prstGeom>
          <a:noFill/>
          <a:ln w="25400">
            <a:solidFill>
              <a:schemeClr val="accent6">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Tree>
    <p:extLst>
      <p:ext uri="{BB962C8B-B14F-4D97-AF65-F5344CB8AC3E}">
        <p14:creationId xmlns:p14="http://schemas.microsoft.com/office/powerpoint/2010/main" val="1215661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11992"/>
            <a:ext cx="4670426" cy="248234"/>
          </a:xfrm>
        </p:spPr>
        <p:txBody>
          <a:bodyPr/>
          <a:lstStyle/>
          <a:p>
            <a:r>
              <a:rPr lang="en-US" dirty="0"/>
              <a:t>Source:  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809333"/>
            <a:ext cx="11452226" cy="486100"/>
          </a:xfrm>
        </p:spPr>
        <p:txBody>
          <a:bodyPr/>
          <a:lstStyle/>
          <a:p>
            <a:r>
              <a:rPr lang="en-US" sz="3600" dirty="0"/>
              <a:t>U.S. Hotel Operating Performance – Total Operating Revenue</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4" y="1295433"/>
            <a:ext cx="11168062" cy="412100"/>
          </a:xfrm>
        </p:spPr>
        <p:txBody>
          <a:bodyPr/>
          <a:lstStyle/>
          <a:p>
            <a:r>
              <a:rPr lang="da-DK" dirty="0"/>
              <a:t>YTD June 2022 as a Percent of YTD June 2019</a:t>
            </a:r>
            <a:br>
              <a:rPr lang="da-DK" dirty="0"/>
            </a:br>
            <a:r>
              <a:rPr lang="da-DK" dirty="0"/>
              <a:t>Dollars Per Available Room</a:t>
            </a:r>
            <a:endParaRPr lang="en-US" dirty="0"/>
          </a:p>
        </p:txBody>
      </p:sp>
      <p:graphicFrame>
        <p:nvGraphicFramePr>
          <p:cNvPr id="11" name="Chart Placeholder 10">
            <a:extLst>
              <a:ext uri="{FF2B5EF4-FFF2-40B4-BE49-F238E27FC236}">
                <a16:creationId xmlns:a16="http://schemas.microsoft.com/office/drawing/2014/main" id="{3001C6C8-E70F-4CFC-B000-36DDC0B615E4}"/>
              </a:ext>
            </a:extLst>
          </p:cNvPr>
          <p:cNvGraphicFramePr>
            <a:graphicFrameLocks noGrp="1"/>
          </p:cNvGraphicFramePr>
          <p:nvPr>
            <p:ph type="chart" sz="quarter" idx="13"/>
            <p:extLst>
              <p:ext uri="{D42A27DB-BD31-4B8C-83A1-F6EECF244321}">
                <p14:modId xmlns:p14="http://schemas.microsoft.com/office/powerpoint/2010/main" val="734154350"/>
              </p:ext>
            </p:extLst>
          </p:nvPr>
        </p:nvGraphicFramePr>
        <p:xfrm>
          <a:off x="511175" y="1781533"/>
          <a:ext cx="11168063" cy="4256459"/>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a:extLst>
              <a:ext uri="{FF2B5EF4-FFF2-40B4-BE49-F238E27FC236}">
                <a16:creationId xmlns:a16="http://schemas.microsoft.com/office/drawing/2014/main" id="{D52C1591-9224-4F71-90A7-E5DF21C44C3F}"/>
              </a:ext>
            </a:extLst>
          </p:cNvPr>
          <p:cNvCxnSpPr>
            <a:cxnSpLocks/>
          </p:cNvCxnSpPr>
          <p:nvPr/>
        </p:nvCxnSpPr>
        <p:spPr>
          <a:xfrm>
            <a:off x="990600" y="3048000"/>
            <a:ext cx="1068863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9877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p:txBody>
          <a:bodyPr/>
          <a:lstStyle/>
          <a:p>
            <a:r>
              <a:rPr lang="en-US" dirty="0"/>
              <a:t>Source:  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809333"/>
            <a:ext cx="11452226" cy="486100"/>
          </a:xfrm>
        </p:spPr>
        <p:txBody>
          <a:bodyPr/>
          <a:lstStyle/>
          <a:p>
            <a:r>
              <a:rPr lang="en-US" sz="3600" dirty="0"/>
              <a:t>U.S. Hotel Operating Performance – Gross Operating Profit</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4" y="1295433"/>
            <a:ext cx="11168062" cy="412100"/>
          </a:xfrm>
        </p:spPr>
        <p:txBody>
          <a:bodyPr/>
          <a:lstStyle/>
          <a:p>
            <a:pPr>
              <a:spcBef>
                <a:spcPts val="0"/>
              </a:spcBef>
              <a:spcAft>
                <a:spcPts val="0"/>
              </a:spcAft>
            </a:pPr>
            <a:r>
              <a:rPr lang="da-DK" dirty="0"/>
              <a:t>YTD June 2022 as a Percent of YTD June 2019</a:t>
            </a:r>
          </a:p>
          <a:p>
            <a:pPr>
              <a:spcBef>
                <a:spcPts val="0"/>
              </a:spcBef>
              <a:spcAft>
                <a:spcPts val="0"/>
              </a:spcAft>
            </a:pPr>
            <a:r>
              <a:rPr lang="da-DK" dirty="0"/>
              <a:t>Dollars Per Available Room</a:t>
            </a:r>
            <a:endParaRPr lang="en-US" dirty="0"/>
          </a:p>
        </p:txBody>
      </p:sp>
      <p:graphicFrame>
        <p:nvGraphicFramePr>
          <p:cNvPr id="11" name="Chart Placeholder 10">
            <a:extLst>
              <a:ext uri="{FF2B5EF4-FFF2-40B4-BE49-F238E27FC236}">
                <a16:creationId xmlns:a16="http://schemas.microsoft.com/office/drawing/2014/main" id="{3001C6C8-E70F-4CFC-B000-36DDC0B615E4}"/>
              </a:ext>
            </a:extLst>
          </p:cNvPr>
          <p:cNvGraphicFramePr>
            <a:graphicFrameLocks noGrp="1"/>
          </p:cNvGraphicFramePr>
          <p:nvPr>
            <p:ph type="chart" sz="quarter" idx="13"/>
            <p:extLst>
              <p:ext uri="{D42A27DB-BD31-4B8C-83A1-F6EECF244321}">
                <p14:modId xmlns:p14="http://schemas.microsoft.com/office/powerpoint/2010/main" val="161006461"/>
              </p:ext>
            </p:extLst>
          </p:nvPr>
        </p:nvGraphicFramePr>
        <p:xfrm>
          <a:off x="511174" y="1792208"/>
          <a:ext cx="11168063" cy="4256459"/>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a:extLst>
              <a:ext uri="{FF2B5EF4-FFF2-40B4-BE49-F238E27FC236}">
                <a16:creationId xmlns:a16="http://schemas.microsoft.com/office/drawing/2014/main" id="{D52C1591-9224-4F71-90A7-E5DF21C44C3F}"/>
              </a:ext>
            </a:extLst>
          </p:cNvPr>
          <p:cNvCxnSpPr>
            <a:cxnSpLocks/>
          </p:cNvCxnSpPr>
          <p:nvPr/>
        </p:nvCxnSpPr>
        <p:spPr>
          <a:xfrm>
            <a:off x="990600" y="3048000"/>
            <a:ext cx="1068863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433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p:txBody>
          <a:bodyPr/>
          <a:lstStyle/>
          <a:p>
            <a:r>
              <a:rPr lang="en-US"/>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p:txBody>
          <a:bodyPr/>
          <a:lstStyle/>
          <a:p>
            <a:r>
              <a:rPr lang="en-US" sz="3600"/>
              <a:t>U.S. Lodging Industry – Recession Revenue and Profit Recovery</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5" y="1457258"/>
            <a:ext cx="11168062" cy="412100"/>
          </a:xfrm>
        </p:spPr>
        <p:txBody>
          <a:bodyPr/>
          <a:lstStyle/>
          <a:p>
            <a:r>
              <a:rPr lang="da-DK"/>
              <a:t>Total Operating Revenue and GOP – Dollars per Available Room</a:t>
            </a:r>
            <a:endParaRPr lang="en-US"/>
          </a:p>
        </p:txBody>
      </p:sp>
      <p:graphicFrame>
        <p:nvGraphicFramePr>
          <p:cNvPr id="10" name="Chart Placeholder 9">
            <a:extLst>
              <a:ext uri="{FF2B5EF4-FFF2-40B4-BE49-F238E27FC236}">
                <a16:creationId xmlns:a16="http://schemas.microsoft.com/office/drawing/2014/main" id="{AFFC7573-02C9-45CD-B3A2-9E234CEBAC9C}"/>
              </a:ext>
            </a:extLst>
          </p:cNvPr>
          <p:cNvGraphicFramePr>
            <a:graphicFrameLocks noGrp="1"/>
          </p:cNvGraphicFramePr>
          <p:nvPr>
            <p:ph type="chart" sz="quarter" idx="13"/>
          </p:nvPr>
        </p:nvGraphicFramePr>
        <p:xfrm>
          <a:off x="511175" y="2057400"/>
          <a:ext cx="11168063" cy="3886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3580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738555"/>
            <a:ext cx="11422062" cy="692150"/>
          </a:xfrm>
        </p:spPr>
        <p:txBody>
          <a:bodyPr/>
          <a:lstStyle/>
          <a:p>
            <a:r>
              <a:rPr lang="en-US" sz="3700"/>
              <a:t>U.S. Lodging Industry – Recession Revenue and Profit Recovery</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p:txBody>
          <a:bodyPr/>
          <a:lstStyle/>
          <a:p>
            <a:r>
              <a:rPr lang="da-DK"/>
              <a:t>Years to Recover – Nominal Dollars</a:t>
            </a:r>
            <a:endParaRPr lang="en-US"/>
          </a:p>
        </p:txBody>
      </p:sp>
      <p:graphicFrame>
        <p:nvGraphicFramePr>
          <p:cNvPr id="9" name="Chart Placeholder 8">
            <a:extLst>
              <a:ext uri="{FF2B5EF4-FFF2-40B4-BE49-F238E27FC236}">
                <a16:creationId xmlns:a16="http://schemas.microsoft.com/office/drawing/2014/main" id="{99F0934E-BD18-4C6D-98B9-85350650E1B5}"/>
              </a:ext>
            </a:extLst>
          </p:cNvPr>
          <p:cNvGraphicFramePr>
            <a:graphicFrameLocks noGrp="1"/>
          </p:cNvGraphicFramePr>
          <p:nvPr>
            <p:ph type="chart" sz="quarter" idx="13"/>
          </p:nvPr>
        </p:nvGraphicFramePr>
        <p:xfrm>
          <a:off x="511175" y="2057400"/>
          <a:ext cx="11168063"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a:extLst>
              <a:ext uri="{FF2B5EF4-FFF2-40B4-BE49-F238E27FC236}">
                <a16:creationId xmlns:a16="http://schemas.microsoft.com/office/drawing/2014/main" id="{2693A6A5-F595-4B16-B725-826C5CF2D8C6}"/>
              </a:ext>
            </a:extLst>
          </p:cNvPr>
          <p:cNvSpPr txBox="1"/>
          <p:nvPr/>
        </p:nvSpPr>
        <p:spPr>
          <a:xfrm>
            <a:off x="3759992" y="6047516"/>
            <a:ext cx="4670426" cy="304767"/>
          </a:xfrm>
          <a:prstGeom prst="rect">
            <a:avLst/>
          </a:prstGeom>
          <a:noFill/>
        </p:spPr>
        <p:txBody>
          <a:bodyPr wrap="square" lIns="0" tIns="0" rIns="0" bIns="0" rtlCol="0">
            <a:noAutofit/>
          </a:bodyPr>
          <a:lstStyle/>
          <a:p>
            <a:pPr algn="ctr"/>
            <a:r>
              <a:rPr lang="en-US" sz="1400">
                <a:latin typeface="Calibre" panose="020B0503030202060203" pitchFamily="34" charset="77"/>
                <a:cs typeface="Calibri" panose="020F0502020204030204" pitchFamily="34" charset="0"/>
              </a:rPr>
              <a:t>N/D – No decline</a:t>
            </a:r>
          </a:p>
        </p:txBody>
      </p:sp>
      <p:sp>
        <p:nvSpPr>
          <p:cNvPr id="14" name="Right Bracket 13">
            <a:extLst>
              <a:ext uri="{FF2B5EF4-FFF2-40B4-BE49-F238E27FC236}">
                <a16:creationId xmlns:a16="http://schemas.microsoft.com/office/drawing/2014/main" id="{0DD0934A-28BC-41BB-A1AE-2CEAB83A0E2B}"/>
              </a:ext>
            </a:extLst>
          </p:cNvPr>
          <p:cNvSpPr/>
          <p:nvPr/>
        </p:nvSpPr>
        <p:spPr>
          <a:xfrm rot="5400000">
            <a:off x="9944836" y="4304534"/>
            <a:ext cx="187213" cy="2703286"/>
          </a:xfrm>
          <a:prstGeom prst="rightBracket">
            <a:avLst/>
          </a:pr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103467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F589A-C295-DAB6-C4A8-7BEEF10BABCA}"/>
              </a:ext>
            </a:extLst>
          </p:cNvPr>
          <p:cNvSpPr>
            <a:spLocks noGrp="1"/>
          </p:cNvSpPr>
          <p:nvPr>
            <p:ph type="body" idx="10"/>
          </p:nvPr>
        </p:nvSpPr>
        <p:spPr/>
        <p:txBody>
          <a:bodyPr/>
          <a:lstStyle/>
          <a:p>
            <a:r>
              <a:rPr lang="en-US" dirty="0"/>
              <a:t>CBRE Hotels Research, 2Q 2022</a:t>
            </a:r>
          </a:p>
        </p:txBody>
      </p:sp>
      <p:sp>
        <p:nvSpPr>
          <p:cNvPr id="3" name="Title 2">
            <a:extLst>
              <a:ext uri="{FF2B5EF4-FFF2-40B4-BE49-F238E27FC236}">
                <a16:creationId xmlns:a16="http://schemas.microsoft.com/office/drawing/2014/main" id="{4E597577-E676-E56D-6D35-92F780A51677}"/>
              </a:ext>
            </a:extLst>
          </p:cNvPr>
          <p:cNvSpPr>
            <a:spLocks noGrp="1"/>
          </p:cNvSpPr>
          <p:nvPr>
            <p:ph type="title"/>
          </p:nvPr>
        </p:nvSpPr>
        <p:spPr/>
        <p:txBody>
          <a:bodyPr/>
          <a:lstStyle/>
          <a:p>
            <a:r>
              <a:rPr lang="en-US" dirty="0"/>
              <a:t>Revenue and Profit Recovery</a:t>
            </a:r>
          </a:p>
        </p:txBody>
      </p:sp>
      <p:sp>
        <p:nvSpPr>
          <p:cNvPr id="4" name="Content Placeholder 3">
            <a:extLst>
              <a:ext uri="{FF2B5EF4-FFF2-40B4-BE49-F238E27FC236}">
                <a16:creationId xmlns:a16="http://schemas.microsoft.com/office/drawing/2014/main" id="{6FBFB423-3A0A-4716-9798-05EDCD4A0539}"/>
              </a:ext>
            </a:extLst>
          </p:cNvPr>
          <p:cNvSpPr>
            <a:spLocks noGrp="1"/>
          </p:cNvSpPr>
          <p:nvPr>
            <p:ph sz="quarter" idx="11"/>
          </p:nvPr>
        </p:nvSpPr>
        <p:spPr/>
        <p:txBody>
          <a:bodyPr/>
          <a:lstStyle/>
          <a:p>
            <a:r>
              <a:rPr lang="en-US"/>
              <a:t>Total Operating Revenue – Percent of 2019</a:t>
            </a:r>
          </a:p>
        </p:txBody>
      </p:sp>
      <p:graphicFrame>
        <p:nvGraphicFramePr>
          <p:cNvPr id="10" name="Chart Placeholder 9">
            <a:extLst>
              <a:ext uri="{FF2B5EF4-FFF2-40B4-BE49-F238E27FC236}">
                <a16:creationId xmlns:a16="http://schemas.microsoft.com/office/drawing/2014/main" id="{2CF39DD0-3F09-43AA-AB14-F265328FB8E4}"/>
              </a:ext>
            </a:extLst>
          </p:cNvPr>
          <p:cNvGraphicFramePr>
            <a:graphicFrameLocks noGrp="1"/>
          </p:cNvGraphicFramePr>
          <p:nvPr>
            <p:ph type="chart" sz="quarter" idx="13"/>
          </p:nvPr>
        </p:nvGraphicFramePr>
        <p:xfrm>
          <a:off x="511175" y="2057400"/>
          <a:ext cx="5432425" cy="3886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Placeholder 12">
            <a:extLst>
              <a:ext uri="{FF2B5EF4-FFF2-40B4-BE49-F238E27FC236}">
                <a16:creationId xmlns:a16="http://schemas.microsoft.com/office/drawing/2014/main" id="{DF6894D3-6F63-4D60-A996-3D693468A1C0}"/>
              </a:ext>
            </a:extLst>
          </p:cNvPr>
          <p:cNvGraphicFramePr>
            <a:graphicFrameLocks noGrp="1"/>
          </p:cNvGraphicFramePr>
          <p:nvPr>
            <p:ph type="chart" sz="quarter" idx="14"/>
          </p:nvPr>
        </p:nvGraphicFramePr>
        <p:xfrm>
          <a:off x="6248400" y="2057400"/>
          <a:ext cx="5432425"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7" name="Content Placeholder 6">
            <a:extLst>
              <a:ext uri="{FF2B5EF4-FFF2-40B4-BE49-F238E27FC236}">
                <a16:creationId xmlns:a16="http://schemas.microsoft.com/office/drawing/2014/main" id="{5CBD50A9-A45C-47B9-BF94-08A4EFFDB4CF}"/>
              </a:ext>
            </a:extLst>
          </p:cNvPr>
          <p:cNvSpPr>
            <a:spLocks noGrp="1"/>
          </p:cNvSpPr>
          <p:nvPr>
            <p:ph sz="quarter" idx="15"/>
          </p:nvPr>
        </p:nvSpPr>
        <p:spPr/>
        <p:txBody>
          <a:bodyPr/>
          <a:lstStyle/>
          <a:p>
            <a:r>
              <a:rPr lang="en-US"/>
              <a:t>Gross Operating Profit – Percent of 2019</a:t>
            </a:r>
          </a:p>
        </p:txBody>
      </p:sp>
      <p:sp>
        <p:nvSpPr>
          <p:cNvPr id="14" name="Oval 13">
            <a:extLst>
              <a:ext uri="{FF2B5EF4-FFF2-40B4-BE49-F238E27FC236}">
                <a16:creationId xmlns:a16="http://schemas.microsoft.com/office/drawing/2014/main" id="{C5BC9BD8-991F-49C8-B4E7-4F5B607C0E54}"/>
              </a:ext>
            </a:extLst>
          </p:cNvPr>
          <p:cNvSpPr/>
          <p:nvPr/>
        </p:nvSpPr>
        <p:spPr>
          <a:xfrm>
            <a:off x="3733800" y="2260274"/>
            <a:ext cx="685800" cy="457200"/>
          </a:xfrm>
          <a:prstGeom prst="ellipse">
            <a:avLst/>
          </a:prstGeom>
          <a:noFill/>
          <a:ln w="25400">
            <a:solidFill>
              <a:srgbClr val="AD2A2A"/>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a:solidFill>
                <a:schemeClr val="bg1"/>
              </a:solidFill>
            </a:endParaRPr>
          </a:p>
        </p:txBody>
      </p:sp>
      <p:sp>
        <p:nvSpPr>
          <p:cNvPr id="15" name="Oval 14">
            <a:extLst>
              <a:ext uri="{FF2B5EF4-FFF2-40B4-BE49-F238E27FC236}">
                <a16:creationId xmlns:a16="http://schemas.microsoft.com/office/drawing/2014/main" id="{01CBC423-8D02-4746-8F3E-6139A039545F}"/>
              </a:ext>
            </a:extLst>
          </p:cNvPr>
          <p:cNvSpPr/>
          <p:nvPr/>
        </p:nvSpPr>
        <p:spPr>
          <a:xfrm>
            <a:off x="10210800" y="2475997"/>
            <a:ext cx="609600" cy="381001"/>
          </a:xfrm>
          <a:prstGeom prst="ellipse">
            <a:avLst/>
          </a:prstGeom>
          <a:noFill/>
          <a:ln w="25400">
            <a:solidFill>
              <a:srgbClr val="AD2A2A"/>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a:solidFill>
                <a:schemeClr val="bg1"/>
              </a:solidFill>
            </a:endParaRPr>
          </a:p>
        </p:txBody>
      </p:sp>
    </p:spTree>
    <p:extLst>
      <p:ext uri="{BB962C8B-B14F-4D97-AF65-F5344CB8AC3E}">
        <p14:creationId xmlns:p14="http://schemas.microsoft.com/office/powerpoint/2010/main" val="2975770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p:txBody>
          <a:bodyPr/>
          <a:lstStyle/>
          <a:p>
            <a:r>
              <a:rPr lang="en-US" dirty="0"/>
              <a:t>Source:  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809333"/>
            <a:ext cx="11452226" cy="486100"/>
          </a:xfrm>
        </p:spPr>
        <p:txBody>
          <a:bodyPr/>
          <a:lstStyle/>
          <a:p>
            <a:r>
              <a:rPr lang="en-US" sz="3600" dirty="0"/>
              <a:t>U.S. Hotel Operating Performance – Change in GOP Margin</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4" y="1295433"/>
            <a:ext cx="11168062" cy="412100"/>
          </a:xfrm>
        </p:spPr>
        <p:txBody>
          <a:bodyPr/>
          <a:lstStyle/>
          <a:p>
            <a:pPr>
              <a:spcBef>
                <a:spcPts val="0"/>
              </a:spcBef>
              <a:spcAft>
                <a:spcPts val="0"/>
              </a:spcAft>
            </a:pPr>
            <a:r>
              <a:rPr lang="da-DK" dirty="0"/>
              <a:t>GOP as a Perent of Total Operating Revenue</a:t>
            </a:r>
            <a:endParaRPr lang="en-US" dirty="0"/>
          </a:p>
        </p:txBody>
      </p:sp>
      <p:graphicFrame>
        <p:nvGraphicFramePr>
          <p:cNvPr id="11" name="Chart Placeholder 10">
            <a:extLst>
              <a:ext uri="{FF2B5EF4-FFF2-40B4-BE49-F238E27FC236}">
                <a16:creationId xmlns:a16="http://schemas.microsoft.com/office/drawing/2014/main" id="{3001C6C8-E70F-4CFC-B000-36DDC0B615E4}"/>
              </a:ext>
            </a:extLst>
          </p:cNvPr>
          <p:cNvGraphicFramePr>
            <a:graphicFrameLocks noGrp="1"/>
          </p:cNvGraphicFramePr>
          <p:nvPr>
            <p:ph type="chart" sz="quarter" idx="13"/>
            <p:extLst>
              <p:ext uri="{D42A27DB-BD31-4B8C-83A1-F6EECF244321}">
                <p14:modId xmlns:p14="http://schemas.microsoft.com/office/powerpoint/2010/main" val="1475620552"/>
              </p:ext>
            </p:extLst>
          </p:nvPr>
        </p:nvGraphicFramePr>
        <p:xfrm>
          <a:off x="511175" y="1781533"/>
          <a:ext cx="11168063" cy="42564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5778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724F517D-3182-4D33-B435-06E4AC8362BC}"/>
              </a:ext>
            </a:extLst>
          </p:cNvPr>
          <p:cNvSpPr>
            <a:spLocks noGrp="1"/>
          </p:cNvSpPr>
          <p:nvPr>
            <p:ph type="body" idx="10"/>
          </p:nvPr>
        </p:nvSpPr>
        <p:spPr/>
        <p:txBody>
          <a:bodyPr/>
          <a:lstStyle/>
          <a:p>
            <a:r>
              <a:rPr lang="en-US" dirty="0"/>
              <a:t>CBRE Hotels Research 2Q 2022,  BLS</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p:txBody>
          <a:bodyPr/>
          <a:lstStyle/>
          <a:p>
            <a:r>
              <a:rPr lang="en-US"/>
              <a:t>U.S. Hotel Operating Performance – Change in GOP</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p:txBody>
          <a:bodyPr/>
          <a:lstStyle/>
          <a:p>
            <a:r>
              <a:rPr lang="en-US"/>
              <a:t>Annual Nominal and Real Change in GOP per Available Room</a:t>
            </a:r>
          </a:p>
        </p:txBody>
      </p:sp>
      <p:graphicFrame>
        <p:nvGraphicFramePr>
          <p:cNvPr id="9" name="Chart Placeholder 8">
            <a:extLst>
              <a:ext uri="{FF2B5EF4-FFF2-40B4-BE49-F238E27FC236}">
                <a16:creationId xmlns:a16="http://schemas.microsoft.com/office/drawing/2014/main" id="{4EEDF299-1A5C-48A0-A805-E2799D6F6C8B}"/>
              </a:ext>
            </a:extLst>
          </p:cNvPr>
          <p:cNvGraphicFramePr>
            <a:graphicFrameLocks noGrp="1"/>
          </p:cNvGraphicFramePr>
          <p:nvPr>
            <p:ph type="chart" sz="quarter" idx="13"/>
            <p:extLst>
              <p:ext uri="{D42A27DB-BD31-4B8C-83A1-F6EECF244321}">
                <p14:modId xmlns:p14="http://schemas.microsoft.com/office/powerpoint/2010/main" val="4032969947"/>
              </p:ext>
            </p:extLst>
          </p:nvPr>
        </p:nvGraphicFramePr>
        <p:xfrm>
          <a:off x="511175" y="2057400"/>
          <a:ext cx="11168063" cy="3886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0056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p:txBody>
          <a:bodyPr/>
          <a:lstStyle/>
          <a:p>
            <a:r>
              <a:rPr lang="en-US" dirty="0"/>
              <a:t>U.S. Hotel GOP Margins vs Inflation </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1175" y="1438399"/>
            <a:ext cx="11168062" cy="412100"/>
          </a:xfrm>
        </p:spPr>
        <p:txBody>
          <a:bodyPr/>
          <a:lstStyle/>
          <a:p>
            <a:r>
              <a:rPr lang="da-DK" dirty="0"/>
              <a:t>GOP as a Percent of Total Operating Revenue vs Change in CPI-U (year-over-year)</a:t>
            </a:r>
            <a:endParaRPr lang="en-US" dirty="0"/>
          </a:p>
        </p:txBody>
      </p:sp>
      <p:graphicFrame>
        <p:nvGraphicFramePr>
          <p:cNvPr id="15" name="Chart 14">
            <a:extLst>
              <a:ext uri="{FF2B5EF4-FFF2-40B4-BE49-F238E27FC236}">
                <a16:creationId xmlns:a16="http://schemas.microsoft.com/office/drawing/2014/main" id="{1E1ABF10-1CA0-484E-BFBB-39FE5E3BB097}"/>
              </a:ext>
            </a:extLst>
          </p:cNvPr>
          <p:cNvGraphicFramePr/>
          <p:nvPr>
            <p:extLst>
              <p:ext uri="{D42A27DB-BD31-4B8C-83A1-F6EECF244321}">
                <p14:modId xmlns:p14="http://schemas.microsoft.com/office/powerpoint/2010/main" val="1386102481"/>
              </p:ext>
            </p:extLst>
          </p:nvPr>
        </p:nvGraphicFramePr>
        <p:xfrm>
          <a:off x="511174" y="1850499"/>
          <a:ext cx="11168062" cy="4187493"/>
        </p:xfrm>
        <a:graphic>
          <a:graphicData uri="http://schemas.openxmlformats.org/drawingml/2006/chart">
            <c:chart xmlns:c="http://schemas.openxmlformats.org/drawingml/2006/chart" xmlns:r="http://schemas.openxmlformats.org/officeDocument/2006/relationships" r:id="rId2"/>
          </a:graphicData>
        </a:graphic>
      </p:graphicFrame>
      <p:sp>
        <p:nvSpPr>
          <p:cNvPr id="16" name="Oval 15">
            <a:extLst>
              <a:ext uri="{FF2B5EF4-FFF2-40B4-BE49-F238E27FC236}">
                <a16:creationId xmlns:a16="http://schemas.microsoft.com/office/drawing/2014/main" id="{642ECE6D-A453-4E7F-96E2-F9E3BA6F3AA2}"/>
              </a:ext>
            </a:extLst>
          </p:cNvPr>
          <p:cNvSpPr/>
          <p:nvPr/>
        </p:nvSpPr>
        <p:spPr>
          <a:xfrm>
            <a:off x="7543800" y="1730668"/>
            <a:ext cx="3581400" cy="1393531"/>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Tree>
    <p:extLst>
      <p:ext uri="{BB962C8B-B14F-4D97-AF65-F5344CB8AC3E}">
        <p14:creationId xmlns:p14="http://schemas.microsoft.com/office/powerpoint/2010/main" val="373398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3" y="686334"/>
            <a:ext cx="11168063" cy="692150"/>
          </a:xfrm>
        </p:spPr>
        <p:txBody>
          <a:bodyPr/>
          <a:lstStyle/>
          <a:p>
            <a:r>
              <a:rPr lang="en-US" dirty="0"/>
              <a:t>U.S. Hotel Operating Performance</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6254" y="1232350"/>
            <a:ext cx="11168062" cy="412100"/>
          </a:xfrm>
        </p:spPr>
        <p:txBody>
          <a:bodyPr/>
          <a:lstStyle/>
          <a:p>
            <a:r>
              <a:rPr lang="da-DK" dirty="0"/>
              <a:t>Dollars Per Available vs Dollar Per Occupied Room</a:t>
            </a:r>
            <a:br>
              <a:rPr lang="da-DK" dirty="0"/>
            </a:br>
            <a:r>
              <a:rPr lang="da-DK" dirty="0"/>
              <a:t>Year-Over-Year Change - YTD June 2022 from YTD June 2021</a:t>
            </a:r>
            <a:endParaRPr lang="en-US" dirty="0"/>
          </a:p>
        </p:txBody>
      </p:sp>
      <p:graphicFrame>
        <p:nvGraphicFramePr>
          <p:cNvPr id="7" name="Chart 6">
            <a:extLst>
              <a:ext uri="{FF2B5EF4-FFF2-40B4-BE49-F238E27FC236}">
                <a16:creationId xmlns:a16="http://schemas.microsoft.com/office/drawing/2014/main" id="{EC82CE1D-18F6-45B6-BDEB-1056A51A1EE1}"/>
              </a:ext>
            </a:extLst>
          </p:cNvPr>
          <p:cNvGraphicFramePr/>
          <p:nvPr>
            <p:extLst>
              <p:ext uri="{D42A27DB-BD31-4B8C-83A1-F6EECF244321}">
                <p14:modId xmlns:p14="http://schemas.microsoft.com/office/powerpoint/2010/main" val="3665467956"/>
              </p:ext>
            </p:extLst>
          </p:nvPr>
        </p:nvGraphicFramePr>
        <p:xfrm>
          <a:off x="914400" y="1752600"/>
          <a:ext cx="10363200" cy="4385733"/>
        </p:xfrm>
        <a:graphic>
          <a:graphicData uri="http://schemas.openxmlformats.org/drawingml/2006/chart">
            <c:chart xmlns:c="http://schemas.openxmlformats.org/drawingml/2006/chart" xmlns:r="http://schemas.openxmlformats.org/officeDocument/2006/relationships" r:id="rId2"/>
          </a:graphicData>
        </a:graphic>
      </p:graphicFrame>
      <p:sp>
        <p:nvSpPr>
          <p:cNvPr id="8" name="Oval 7">
            <a:extLst>
              <a:ext uri="{FF2B5EF4-FFF2-40B4-BE49-F238E27FC236}">
                <a16:creationId xmlns:a16="http://schemas.microsoft.com/office/drawing/2014/main" id="{696A3B1C-3C69-4EB1-9EC3-A86D448B5085}"/>
              </a:ext>
            </a:extLst>
          </p:cNvPr>
          <p:cNvSpPr/>
          <p:nvPr/>
        </p:nvSpPr>
        <p:spPr>
          <a:xfrm>
            <a:off x="5791200" y="2826284"/>
            <a:ext cx="1676400" cy="4572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0" name="Oval 9">
            <a:extLst>
              <a:ext uri="{FF2B5EF4-FFF2-40B4-BE49-F238E27FC236}">
                <a16:creationId xmlns:a16="http://schemas.microsoft.com/office/drawing/2014/main" id="{5C41CDDA-054D-4830-A8C7-EFA40A92D1E5}"/>
              </a:ext>
            </a:extLst>
          </p:cNvPr>
          <p:cNvSpPr/>
          <p:nvPr/>
        </p:nvSpPr>
        <p:spPr>
          <a:xfrm>
            <a:off x="4810760" y="3443936"/>
            <a:ext cx="609600" cy="3048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
        <p:nvSpPr>
          <p:cNvPr id="11" name="Oval 10">
            <a:extLst>
              <a:ext uri="{FF2B5EF4-FFF2-40B4-BE49-F238E27FC236}">
                <a16:creationId xmlns:a16="http://schemas.microsoft.com/office/drawing/2014/main" id="{57200F08-B181-4710-BE91-B3571FE8BA87}"/>
              </a:ext>
            </a:extLst>
          </p:cNvPr>
          <p:cNvSpPr/>
          <p:nvPr/>
        </p:nvSpPr>
        <p:spPr>
          <a:xfrm>
            <a:off x="4226560" y="3945466"/>
            <a:ext cx="609600" cy="3048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rtlCol="0" anchor="ctr"/>
          <a:lstStyle/>
          <a:p>
            <a:pPr algn="ctr">
              <a:spcAft>
                <a:spcPts val="300"/>
              </a:spcAft>
            </a:pPr>
            <a:endParaRPr lang="en-US" dirty="0">
              <a:solidFill>
                <a:schemeClr val="bg1"/>
              </a:solidFill>
            </a:endParaRPr>
          </a:p>
        </p:txBody>
      </p:sp>
    </p:spTree>
    <p:extLst>
      <p:ext uri="{BB962C8B-B14F-4D97-AF65-F5344CB8AC3E}">
        <p14:creationId xmlns:p14="http://schemas.microsoft.com/office/powerpoint/2010/main" val="2305640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3" y="686334"/>
            <a:ext cx="11168063" cy="692150"/>
          </a:xfrm>
        </p:spPr>
        <p:txBody>
          <a:bodyPr/>
          <a:lstStyle/>
          <a:p>
            <a:r>
              <a:rPr lang="en-US" dirty="0"/>
              <a:t>U.S. Hotel Operating Performance – F&amp;B Department</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6254" y="1232350"/>
            <a:ext cx="11168062" cy="412100"/>
          </a:xfrm>
        </p:spPr>
        <p:txBody>
          <a:bodyPr/>
          <a:lstStyle/>
          <a:p>
            <a:r>
              <a:rPr lang="da-DK" dirty="0"/>
              <a:t>F&amp;B Department Revenues and Expenses - Dollars Per Available Room</a:t>
            </a:r>
            <a:br>
              <a:rPr lang="da-DK" dirty="0"/>
            </a:br>
            <a:r>
              <a:rPr lang="da-DK" dirty="0"/>
              <a:t>Year-Over-Year Change - YTD June 2022 from June 2021</a:t>
            </a:r>
            <a:endParaRPr lang="en-US" dirty="0"/>
          </a:p>
        </p:txBody>
      </p:sp>
      <p:graphicFrame>
        <p:nvGraphicFramePr>
          <p:cNvPr id="7" name="Chart 6">
            <a:extLst>
              <a:ext uri="{FF2B5EF4-FFF2-40B4-BE49-F238E27FC236}">
                <a16:creationId xmlns:a16="http://schemas.microsoft.com/office/drawing/2014/main" id="{EC82CE1D-18F6-45B6-BDEB-1056A51A1EE1}"/>
              </a:ext>
            </a:extLst>
          </p:cNvPr>
          <p:cNvGraphicFramePr/>
          <p:nvPr>
            <p:extLst>
              <p:ext uri="{D42A27DB-BD31-4B8C-83A1-F6EECF244321}">
                <p14:modId xmlns:p14="http://schemas.microsoft.com/office/powerpoint/2010/main" val="3555508683"/>
              </p:ext>
            </p:extLst>
          </p:nvPr>
        </p:nvGraphicFramePr>
        <p:xfrm>
          <a:off x="914400" y="1752600"/>
          <a:ext cx="10363200" cy="43857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6472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684191"/>
            <a:ext cx="11168063" cy="692150"/>
          </a:xfrm>
        </p:spPr>
        <p:txBody>
          <a:bodyPr/>
          <a:lstStyle/>
          <a:p>
            <a:r>
              <a:rPr lang="en-US" dirty="0"/>
              <a:t>U.S. Hotels – Operated Department Expenses</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26414" y="1224788"/>
            <a:ext cx="11168062" cy="412100"/>
          </a:xfrm>
        </p:spPr>
        <p:txBody>
          <a:bodyPr/>
          <a:lstStyle/>
          <a:p>
            <a:r>
              <a:rPr lang="da-DK" dirty="0"/>
              <a:t>Dollars Per Occupied Room</a:t>
            </a:r>
            <a:br>
              <a:rPr lang="da-DK" dirty="0"/>
            </a:br>
            <a:r>
              <a:rPr lang="da-DK" dirty="0"/>
              <a:t>Monthly Year-Over-Year Change from Same Month of Prior Year</a:t>
            </a:r>
            <a:endParaRPr lang="en-US" dirty="0"/>
          </a:p>
        </p:txBody>
      </p:sp>
      <p:graphicFrame>
        <p:nvGraphicFramePr>
          <p:cNvPr id="15" name="Chart 14">
            <a:extLst>
              <a:ext uri="{FF2B5EF4-FFF2-40B4-BE49-F238E27FC236}">
                <a16:creationId xmlns:a16="http://schemas.microsoft.com/office/drawing/2014/main" id="{1E1ABF10-1CA0-484E-BFBB-39FE5E3BB097}"/>
              </a:ext>
            </a:extLst>
          </p:cNvPr>
          <p:cNvGraphicFramePr/>
          <p:nvPr>
            <p:extLst>
              <p:ext uri="{D42A27DB-BD31-4B8C-83A1-F6EECF244321}">
                <p14:modId xmlns:p14="http://schemas.microsoft.com/office/powerpoint/2010/main" val="2169386782"/>
              </p:ext>
            </p:extLst>
          </p:nvPr>
        </p:nvGraphicFramePr>
        <p:xfrm>
          <a:off x="511174" y="1752601"/>
          <a:ext cx="11168062" cy="42853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60830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684191"/>
            <a:ext cx="11168063" cy="692150"/>
          </a:xfrm>
        </p:spPr>
        <p:txBody>
          <a:bodyPr/>
          <a:lstStyle/>
          <a:p>
            <a:r>
              <a:rPr lang="en-US" dirty="0"/>
              <a:t>U.S. Hotels – Undistributed Department Expenses</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26414" y="1224788"/>
            <a:ext cx="11168062" cy="412100"/>
          </a:xfrm>
        </p:spPr>
        <p:txBody>
          <a:bodyPr/>
          <a:lstStyle/>
          <a:p>
            <a:r>
              <a:rPr lang="da-DK" dirty="0"/>
              <a:t>Dollars Per Available Room</a:t>
            </a:r>
            <a:br>
              <a:rPr lang="da-DK" dirty="0"/>
            </a:br>
            <a:r>
              <a:rPr lang="da-DK" dirty="0"/>
              <a:t>Monthly Year-Over-Year Change from Same Month of Prior Year</a:t>
            </a:r>
            <a:endParaRPr lang="en-US" dirty="0"/>
          </a:p>
        </p:txBody>
      </p:sp>
      <p:graphicFrame>
        <p:nvGraphicFramePr>
          <p:cNvPr id="15" name="Chart 14">
            <a:extLst>
              <a:ext uri="{FF2B5EF4-FFF2-40B4-BE49-F238E27FC236}">
                <a16:creationId xmlns:a16="http://schemas.microsoft.com/office/drawing/2014/main" id="{1E1ABF10-1CA0-484E-BFBB-39FE5E3BB097}"/>
              </a:ext>
            </a:extLst>
          </p:cNvPr>
          <p:cNvGraphicFramePr/>
          <p:nvPr>
            <p:extLst>
              <p:ext uri="{D42A27DB-BD31-4B8C-83A1-F6EECF244321}">
                <p14:modId xmlns:p14="http://schemas.microsoft.com/office/powerpoint/2010/main" val="1976520369"/>
              </p:ext>
            </p:extLst>
          </p:nvPr>
        </p:nvGraphicFramePr>
        <p:xfrm>
          <a:off x="511174" y="1752601"/>
          <a:ext cx="11168062" cy="42853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0362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3" y="686334"/>
            <a:ext cx="11168063" cy="692150"/>
          </a:xfrm>
        </p:spPr>
        <p:txBody>
          <a:bodyPr/>
          <a:lstStyle/>
          <a:p>
            <a:r>
              <a:rPr lang="en-US" dirty="0"/>
              <a:t>U.S. Hotels – Undistributed Department Expenses</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16254" y="1232350"/>
            <a:ext cx="11168062" cy="412100"/>
          </a:xfrm>
        </p:spPr>
        <p:txBody>
          <a:bodyPr/>
          <a:lstStyle/>
          <a:p>
            <a:r>
              <a:rPr lang="da-DK" dirty="0"/>
              <a:t>Dollars Per Available vs Dollars Per Occupied Room</a:t>
            </a:r>
            <a:br>
              <a:rPr lang="da-DK" dirty="0"/>
            </a:br>
            <a:r>
              <a:rPr lang="da-DK" dirty="0"/>
              <a:t>Year-Over-Year Change - YTD June 2022 from June 2021</a:t>
            </a:r>
            <a:endParaRPr lang="en-US" dirty="0"/>
          </a:p>
        </p:txBody>
      </p:sp>
      <p:graphicFrame>
        <p:nvGraphicFramePr>
          <p:cNvPr id="7" name="Chart 6">
            <a:extLst>
              <a:ext uri="{FF2B5EF4-FFF2-40B4-BE49-F238E27FC236}">
                <a16:creationId xmlns:a16="http://schemas.microsoft.com/office/drawing/2014/main" id="{EC82CE1D-18F6-45B6-BDEB-1056A51A1EE1}"/>
              </a:ext>
            </a:extLst>
          </p:cNvPr>
          <p:cNvGraphicFramePr/>
          <p:nvPr>
            <p:extLst>
              <p:ext uri="{D42A27DB-BD31-4B8C-83A1-F6EECF244321}">
                <p14:modId xmlns:p14="http://schemas.microsoft.com/office/powerpoint/2010/main" val="837033528"/>
              </p:ext>
            </p:extLst>
          </p:nvPr>
        </p:nvGraphicFramePr>
        <p:xfrm>
          <a:off x="914400" y="1752600"/>
          <a:ext cx="10363200" cy="4385733"/>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a:extLst>
              <a:ext uri="{FF2B5EF4-FFF2-40B4-BE49-F238E27FC236}">
                <a16:creationId xmlns:a16="http://schemas.microsoft.com/office/drawing/2014/main" id="{A295FF47-44ED-45AE-9AB3-EE9EC6A1F8A4}"/>
              </a:ext>
            </a:extLst>
          </p:cNvPr>
          <p:cNvSpPr/>
          <p:nvPr/>
        </p:nvSpPr>
        <p:spPr>
          <a:xfrm>
            <a:off x="3810000" y="4953000"/>
            <a:ext cx="3339034" cy="6726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1746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a:xfrm>
            <a:off x="511174" y="6157823"/>
            <a:ext cx="4670426" cy="248234"/>
          </a:xfrm>
        </p:spPr>
        <p:txBody>
          <a:bodyPr/>
          <a:lstStyle/>
          <a:p>
            <a:r>
              <a:rPr lang="en-US" dirty="0"/>
              <a:t>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684191"/>
            <a:ext cx="11168063" cy="692150"/>
          </a:xfrm>
        </p:spPr>
        <p:txBody>
          <a:bodyPr/>
          <a:lstStyle/>
          <a:p>
            <a:r>
              <a:rPr lang="en-US" dirty="0"/>
              <a:t>U.S. </a:t>
            </a:r>
            <a:r>
              <a:rPr lang="en-US"/>
              <a:t>Hotels – Utility </a:t>
            </a:r>
            <a:r>
              <a:rPr lang="en-US" dirty="0"/>
              <a:t>Expenses</a:t>
            </a:r>
          </a:p>
        </p:txBody>
      </p:sp>
      <p:graphicFrame>
        <p:nvGraphicFramePr>
          <p:cNvPr id="15" name="Chart 14">
            <a:extLst>
              <a:ext uri="{FF2B5EF4-FFF2-40B4-BE49-F238E27FC236}">
                <a16:creationId xmlns:a16="http://schemas.microsoft.com/office/drawing/2014/main" id="{1E1ABF10-1CA0-484E-BFBB-39FE5E3BB097}"/>
              </a:ext>
            </a:extLst>
          </p:cNvPr>
          <p:cNvGraphicFramePr/>
          <p:nvPr>
            <p:extLst>
              <p:ext uri="{D42A27DB-BD31-4B8C-83A1-F6EECF244321}">
                <p14:modId xmlns:p14="http://schemas.microsoft.com/office/powerpoint/2010/main" val="684163330"/>
              </p:ext>
            </p:extLst>
          </p:nvPr>
        </p:nvGraphicFramePr>
        <p:xfrm>
          <a:off x="511174" y="1752601"/>
          <a:ext cx="11168062" cy="4285392"/>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3">
            <a:extLst>
              <a:ext uri="{FF2B5EF4-FFF2-40B4-BE49-F238E27FC236}">
                <a16:creationId xmlns:a16="http://schemas.microsoft.com/office/drawing/2014/main" id="{F9595F3E-B474-4801-A28C-12C30A109C6E}"/>
              </a:ext>
            </a:extLst>
          </p:cNvPr>
          <p:cNvSpPr>
            <a:spLocks noGrp="1"/>
          </p:cNvSpPr>
          <p:nvPr>
            <p:ph sz="quarter" idx="11"/>
          </p:nvPr>
        </p:nvSpPr>
        <p:spPr>
          <a:xfrm>
            <a:off x="527050" y="1225550"/>
            <a:ext cx="11168063" cy="411163"/>
          </a:xfrm>
        </p:spPr>
        <p:txBody>
          <a:bodyPr/>
          <a:lstStyle/>
          <a:p>
            <a:r>
              <a:rPr lang="da-DK" dirty="0"/>
              <a:t>Utility Costs – Dollars Per Available and Occupied Room</a:t>
            </a:r>
            <a:br>
              <a:rPr lang="da-DK" dirty="0"/>
            </a:br>
            <a:r>
              <a:rPr lang="da-DK" dirty="0"/>
              <a:t>Monthly Year-Over-Year Change from Same Month of Prior Year</a:t>
            </a:r>
            <a:br>
              <a:rPr lang="da-DK" dirty="0"/>
            </a:br>
            <a:r>
              <a:rPr lang="da-DK" dirty="0"/>
              <a:t>(%)</a:t>
            </a:r>
            <a:br>
              <a:rPr lang="da-DK" dirty="0"/>
            </a:br>
            <a:endParaRPr lang="en-GB" dirty="0"/>
          </a:p>
        </p:txBody>
      </p:sp>
      <p:sp>
        <p:nvSpPr>
          <p:cNvPr id="7" name="Oval 6">
            <a:extLst>
              <a:ext uri="{FF2B5EF4-FFF2-40B4-BE49-F238E27FC236}">
                <a16:creationId xmlns:a16="http://schemas.microsoft.com/office/drawing/2014/main" id="{4A3787A1-E792-40E5-9A24-609AE6682201}"/>
              </a:ext>
            </a:extLst>
          </p:cNvPr>
          <p:cNvSpPr/>
          <p:nvPr/>
        </p:nvSpPr>
        <p:spPr>
          <a:xfrm>
            <a:off x="10896601" y="3124199"/>
            <a:ext cx="782636" cy="4111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966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8C6A09-8F90-9DB7-7BA6-66B719B49CAA}"/>
              </a:ext>
            </a:extLst>
          </p:cNvPr>
          <p:cNvSpPr>
            <a:spLocks noGrp="1"/>
          </p:cNvSpPr>
          <p:nvPr>
            <p:ph type="body" idx="10"/>
          </p:nvPr>
        </p:nvSpPr>
        <p:spPr/>
        <p:txBody>
          <a:bodyPr/>
          <a:lstStyle/>
          <a:p>
            <a:r>
              <a:rPr lang="en-US" dirty="0"/>
              <a:t>Source:  CBRE Hotels Research</a:t>
            </a:r>
          </a:p>
        </p:txBody>
      </p:sp>
      <p:sp>
        <p:nvSpPr>
          <p:cNvPr id="3" name="Title 2">
            <a:extLst>
              <a:ext uri="{FF2B5EF4-FFF2-40B4-BE49-F238E27FC236}">
                <a16:creationId xmlns:a16="http://schemas.microsoft.com/office/drawing/2014/main" id="{75F7A659-9142-0767-8199-2E9183644FEA}"/>
              </a:ext>
            </a:extLst>
          </p:cNvPr>
          <p:cNvSpPr>
            <a:spLocks noGrp="1"/>
          </p:cNvSpPr>
          <p:nvPr>
            <p:ph type="title"/>
          </p:nvPr>
        </p:nvSpPr>
        <p:spPr>
          <a:xfrm>
            <a:off x="511174" y="661155"/>
            <a:ext cx="11506200" cy="692150"/>
          </a:xfrm>
        </p:spPr>
        <p:txBody>
          <a:bodyPr/>
          <a:lstStyle/>
          <a:p>
            <a:r>
              <a:rPr lang="en-US" dirty="0"/>
              <a:t>U.S. Hotel Operating Performance – Labor Costs</a:t>
            </a:r>
          </a:p>
        </p:txBody>
      </p:sp>
      <p:sp>
        <p:nvSpPr>
          <p:cNvPr id="4" name="Content Placeholder 3">
            <a:extLst>
              <a:ext uri="{FF2B5EF4-FFF2-40B4-BE49-F238E27FC236}">
                <a16:creationId xmlns:a16="http://schemas.microsoft.com/office/drawing/2014/main" id="{F4065CEF-865F-2CA3-5CF5-3A7002007D6A}"/>
              </a:ext>
            </a:extLst>
          </p:cNvPr>
          <p:cNvSpPr>
            <a:spLocks noGrp="1"/>
          </p:cNvSpPr>
          <p:nvPr>
            <p:ph sz="quarter" idx="11"/>
          </p:nvPr>
        </p:nvSpPr>
        <p:spPr>
          <a:xfrm>
            <a:off x="520700" y="1232579"/>
            <a:ext cx="11168062" cy="412100"/>
          </a:xfrm>
        </p:spPr>
        <p:txBody>
          <a:bodyPr/>
          <a:lstStyle/>
          <a:p>
            <a:r>
              <a:rPr lang="en-US" dirty="0"/>
              <a:t>Total Labor Costs as a Percent of Total Revenue</a:t>
            </a:r>
          </a:p>
        </p:txBody>
      </p:sp>
      <p:graphicFrame>
        <p:nvGraphicFramePr>
          <p:cNvPr id="9" name="Chart Placeholder 8">
            <a:extLst>
              <a:ext uri="{FF2B5EF4-FFF2-40B4-BE49-F238E27FC236}">
                <a16:creationId xmlns:a16="http://schemas.microsoft.com/office/drawing/2014/main" id="{4EEDF299-1A5C-48A0-A805-E2799D6F6C8B}"/>
              </a:ext>
            </a:extLst>
          </p:cNvPr>
          <p:cNvGraphicFramePr>
            <a:graphicFrameLocks noGrp="1"/>
          </p:cNvGraphicFramePr>
          <p:nvPr>
            <p:ph type="chart" sz="quarter" idx="13"/>
          </p:nvPr>
        </p:nvGraphicFramePr>
        <p:xfrm>
          <a:off x="511174" y="1936054"/>
          <a:ext cx="11168063" cy="41019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4105372"/>
      </p:ext>
    </p:extLst>
  </p:cSld>
  <p:clrMapOvr>
    <a:masterClrMapping/>
  </p:clrMapOvr>
</p:sld>
</file>

<file path=ppt/theme/theme1.xml><?xml version="1.0" encoding="utf-8"?>
<a:theme xmlns:a="http://schemas.openxmlformats.org/drawingml/2006/main" name="GWS Emerald Master 20211104">
  <a:themeElements>
    <a:clrScheme name="CBRE Emerald">
      <a:dk1>
        <a:srgbClr val="435254"/>
      </a:dk1>
      <a:lt1>
        <a:srgbClr val="FFFFFF"/>
      </a:lt1>
      <a:dk2>
        <a:srgbClr val="DBD99A"/>
      </a:dk2>
      <a:lt2>
        <a:srgbClr val="80BBAD"/>
      </a:lt2>
      <a:accent1>
        <a:srgbClr val="1F3765"/>
      </a:accent1>
      <a:accent2>
        <a:srgbClr val="3E7CA6"/>
      </a:accent2>
      <a:accent3>
        <a:srgbClr val="CAD1D3"/>
      </a:accent3>
      <a:accent4>
        <a:srgbClr val="96B3B6"/>
      </a:accent4>
      <a:accent5>
        <a:srgbClr val="7F8481"/>
      </a:accent5>
      <a:accent6>
        <a:srgbClr val="003F2D"/>
      </a:accent6>
      <a:hlink>
        <a:srgbClr val="538184"/>
      </a:hlink>
      <a:folHlink>
        <a:srgbClr val="538184"/>
      </a:folHlink>
    </a:clrScheme>
    <a:fontScheme name="CBRE">
      <a:majorFont>
        <a:latin typeface="Financier Display"/>
        <a:ea typeface=""/>
        <a:cs typeface=""/>
      </a:majorFont>
      <a:minorFont>
        <a:latin typeface="Calibr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12700">
          <a:noFill/>
        </a:ln>
      </a:spPr>
      <a:bodyPr lIns="45720" tIns="0" rIns="45720" bIns="0" rtlCol="0" anchor="ctr"/>
      <a:lstStyle>
        <a:defPPr algn="ctr">
          <a:spcAft>
            <a:spcPts val="300"/>
          </a:spcAft>
          <a:defRPr dirty="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0" tIns="0" rIns="0" bIns="0" rtlCol="0">
        <a:noAutofit/>
      </a:bodyPr>
      <a:lstStyle>
        <a:defPPr algn="l">
          <a:defRPr dirty="0" smtClean="0"/>
        </a:defPPr>
      </a:lstStyle>
    </a:txDef>
  </a:objectDefaults>
  <a:extraClrSchemeLst/>
  <a:custClrLst>
    <a:custClr name="Celadon (Data Viz 1)">
      <a:srgbClr val="80BBAD"/>
    </a:custClr>
    <a:custClr name="Dark Grey (Data Viz 2)">
      <a:srgbClr val="435254"/>
    </a:custClr>
    <a:custClr name="Accent Green (Data Viz 3)">
      <a:srgbClr val="17E88F"/>
    </a:custClr>
    <a:custClr name="Wheat (Data Viz 4)">
      <a:srgbClr val="DBD99A"/>
    </a:custClr>
    <a:custClr name="Data Orange (Data Viz 5)">
      <a:srgbClr val="D2785A"/>
    </a:custClr>
    <a:custClr name="Data Purple (Data Viz 6)">
      <a:srgbClr val="885073"/>
    </a:custClr>
    <a:custClr name="Data Lt. Purple (Data Viz 7)">
      <a:srgbClr val="A388BF"/>
    </a:custClr>
    <a:custClr name="Data Blue (Data Viz 8)">
      <a:srgbClr val="1F3765"/>
    </a:custClr>
    <a:custClr name="Data Lt. Blue (Data Viz 9)">
      <a:srgbClr val="3E7CA6"/>
    </a:custClr>
    <a:custClr name="Light Grey (Data Viz 10)">
      <a:srgbClr val="CAD1D3"/>
    </a:custClr>
    <a:custClr name="Negative Value Red">
      <a:srgbClr val="AD2A2A"/>
    </a:custClr>
    <a:custClr name="DataViz Background (20% Lt. Grey)">
      <a:srgbClr val="F6F6F6"/>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 ">
      <a:srgbClr val="FFFFFF"/>
    </a:custClr>
    <a:custClr name="Primary Green (Primary)">
      <a:srgbClr val="003F2D"/>
    </a:custClr>
    <a:custClr name="Accent Green (Primary)">
      <a:srgbClr val="17E88F"/>
    </a:custClr>
    <a:custClr name="Dark Green (Primary)">
      <a:srgbClr val="012A2D"/>
    </a:custClr>
    <a:custClr name="Dark Grey (Primary)">
      <a:srgbClr val="435254"/>
    </a:custClr>
    <a:custClr name="Light Grey (Primary)">
      <a:srgbClr val="CAD1D3"/>
    </a:custClr>
    <a:custClr name="Midnight (Secondary)">
      <a:srgbClr val="032842"/>
    </a:custClr>
    <a:custClr name="Sage (Secondary)">
      <a:srgbClr val="538184"/>
    </a:custClr>
    <a:custClr name="Celadon (Secondary)">
      <a:srgbClr val="80BBAD"/>
    </a:custClr>
    <a:custClr name="Wheat (Secondary)">
      <a:srgbClr val="DBD99A"/>
    </a:custClr>
    <a:custClr name="Cement (Secondary)">
      <a:srgbClr val="7F8480"/>
    </a:custClr>
    <a:custClr name=" ">
      <a:srgbClr val="FFFFFF"/>
    </a:custClr>
    <a:custClr name=" ">
      <a:srgbClr val="FFFFFF"/>
    </a:custClr>
    <a:custClr name=" ">
      <a:srgbClr val="FFFFFF"/>
    </a:custClr>
    <a:custClr name=" ">
      <a:srgbClr val="FFFFFF"/>
    </a:custClr>
    <a:custClr name=" ">
      <a:srgbClr val="FFFFFF"/>
    </a:custClr>
    <a:custClr name="Midnight Tint (Secondary)">
      <a:srgbClr val="778F9C"/>
    </a:custClr>
    <a:custClr name="Sage Tint (Secondary)">
      <a:srgbClr val="96B3B6"/>
    </a:custClr>
    <a:custClr name="Celadon Tint (Secondary)">
      <a:srgbClr val="C0D4CB"/>
    </a:custClr>
    <a:custClr name="Wheat Tint (Secondary)">
      <a:srgbClr val="EFECD2"/>
    </a:custClr>
    <a:custClr name="Cement Tint (Secondary)">
      <a:srgbClr val="CBCDCB"/>
    </a:custClr>
  </a:custClrLst>
  <a:extLst>
    <a:ext uri="{05A4C25C-085E-4340-85A3-A5531E510DB2}">
      <thm15:themeFamily xmlns:thm15="http://schemas.microsoft.com/office/thememl/2012/main" name="CBRE Emerald 16x9 ALL Template (US English) - v20211129b.potx" id="{E80BCC98-30D3-4775-B5CB-EFC8B1D4CFFA}" vid="{97EC252F-CB76-4A16-B205-70E1DA593C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A6A3F1A-C4E5-A344-AE7F-343A8FC13957}">
  <we:reference id="231938ca-3657-4080-95b0-d1631c2ad8d1" version="1.0.0.7"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TemplateConfiguration><![CDATA[{"slideVersion":1,"isValidatorEnabled":false,"isLocked":false,"elementsMetadata":[],"slideId":"637739784192469890","enableDocumentContentUpdater":false,"version":"2.0"}]]></TemplafySlideTemplateConfiguration>
</file>

<file path=customXml/item10.xml><?xml version="1.0" encoding="utf-8"?>
<TemplafySlideFormConfiguration><![CDATA[{"formFields":[],"formDataEntries":[]}]]></TemplafySlideFormConfiguration>
</file>

<file path=customXml/item11.xml><?xml version="1.0" encoding="utf-8"?>
<TemplafySlideTemplateConfiguration><![CDATA[{"slideVersion":1,"isValidatorEnabled":false,"isLocked":false,"elementsMetadata":[],"slideId":"637711135032367758","enableDocumentContentUpdater":false,"version":"2.0"}]]></TemplafySlideTemplateConfiguration>
</file>

<file path=customXml/item12.xml><?xml version="1.0" encoding="utf-8"?>
<TemplafyTemplateConfiguration><![CDATA[{"elementsMetadata":[],"transformationConfigurations":[],"templateName":"CBRE Blank 16x9","templateDescription":"","enableDocumentContentUpdater":false,"version":"2.0"}]]></TemplafyTemplateConfiguration>
</file>

<file path=customXml/item13.xml><?xml version="1.0" encoding="utf-8"?>
<TemplafySlideTemplateConfiguration><![CDATA[{"slideVersion":1,"isValidatorEnabled":false,"isLocked":false,"elementsMetadata":[],"slideId":"637812521859318958","enableDocumentContentUpdater":false,"version":"2.0"}]]></TemplafySlideTemplateConfiguration>
</file>

<file path=customXml/item14.xml><?xml version="1.0" encoding="utf-8"?>
<ct:contentTypeSchema xmlns:ct="http://schemas.microsoft.com/office/2006/metadata/contentType" xmlns:ma="http://schemas.microsoft.com/office/2006/metadata/properties/metaAttributes" ct:_="" ma:_="" ma:contentTypeName="Document" ma:contentTypeID="0x0101002995B965FFEAA342A21A399655DD643E" ma:contentTypeVersion="13" ma:contentTypeDescription="Create a new document." ma:contentTypeScope="" ma:versionID="4fedc0f6ef78ad638a6b5a0849e7a18f">
  <xsd:schema xmlns:xsd="http://www.w3.org/2001/XMLSchema" xmlns:xs="http://www.w3.org/2001/XMLSchema" xmlns:p="http://schemas.microsoft.com/office/2006/metadata/properties" xmlns:ns2="37f34b39-ae9a-42c3-aa23-9e04d25d7d68" xmlns:ns3="65f63ffe-09f2-48f2-a153-3382f1b870a7" targetNamespace="http://schemas.microsoft.com/office/2006/metadata/properties" ma:root="true" ma:fieldsID="01388ec4b89c4805cbc088a841c7f853" ns2:_="" ns3:_="">
    <xsd:import namespace="37f34b39-ae9a-42c3-aa23-9e04d25d7d68"/>
    <xsd:import namespace="65f63ffe-09f2-48f2-a153-3382f1b87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34b39-ae9a-42c3-aa23-9e04d25d7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f63ffe-09f2-48f2-a153-3382f1b870a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5.xml><?xml version="1.0" encoding="utf-8"?>
<TemplafyFormConfiguration><![CDATA[{"formFields":[],"formDataEntries":[]}]]></TemplafyFormConfiguration>
</file>

<file path=customXml/item2.xml><?xml version="1.0" encoding="utf-8"?>
<TemplafySlideFormConfiguration><![CDATA[{"formFields":[],"formDataEntries":[]}]]></TemplafySlideFormConfiguration>
</file>

<file path=customXml/item3.xml><?xml version="1.0" encoding="utf-8"?>
<TemplafySlideTemplateConfiguration><![CDATA[{"slideVersion":1,"isValidatorEnabled":false,"isLocked":false,"elementsMetadata":[],"slideId":"637812527406665542","enableDocumentContentUpdater":false,"version":"2.0"}]]></TemplafySlideTemplateConfiguration>
</file>

<file path=customXml/item4.xml><?xml version="1.0" encoding="utf-8"?>
<TemplafySlideFormConfiguration><![CDATA[{"formFields":[],"formDataEntries":[]}]]></TemplafySlideForm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TemplafySlideTemplateConfiguration><![CDATA[{"slideVersion":1,"isValidatorEnabled":false,"isLocked":false,"elementsMetadata":[],"slideId":"637739784192486257","enableDocumentContentUpdater":false,"version":"2.0"}]]></TemplafySlideTemplateConfiguration>
</file>

<file path=customXml/item9.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5C1B4A2-A98B-4B49-BA76-071CE25EF2A9}">
  <ds:schemaRefs/>
</ds:datastoreItem>
</file>

<file path=customXml/itemProps10.xml><?xml version="1.0" encoding="utf-8"?>
<ds:datastoreItem xmlns:ds="http://schemas.openxmlformats.org/officeDocument/2006/customXml" ds:itemID="{B854DFA9-C2A9-44A8-9927-6A9F0E6A29C4}">
  <ds:schemaRefs/>
</ds:datastoreItem>
</file>

<file path=customXml/itemProps11.xml><?xml version="1.0" encoding="utf-8"?>
<ds:datastoreItem xmlns:ds="http://schemas.openxmlformats.org/officeDocument/2006/customXml" ds:itemID="{EBE4C5F6-2FD4-47EF-A18E-B6CF3F318A25}">
  <ds:schemaRefs/>
</ds:datastoreItem>
</file>

<file path=customXml/itemProps12.xml><?xml version="1.0" encoding="utf-8"?>
<ds:datastoreItem xmlns:ds="http://schemas.openxmlformats.org/officeDocument/2006/customXml" ds:itemID="{58A21CD2-4FC7-4B9D-AB60-CC1A3C4CD396}">
  <ds:schemaRefs/>
</ds:datastoreItem>
</file>

<file path=customXml/itemProps13.xml><?xml version="1.0" encoding="utf-8"?>
<ds:datastoreItem xmlns:ds="http://schemas.openxmlformats.org/officeDocument/2006/customXml" ds:itemID="{D4E2DDA8-D941-45B5-AE38-4BDA2975A5DD}">
  <ds:schemaRefs/>
</ds:datastoreItem>
</file>

<file path=customXml/itemProps14.xml><?xml version="1.0" encoding="utf-8"?>
<ds:datastoreItem xmlns:ds="http://schemas.openxmlformats.org/officeDocument/2006/customXml" ds:itemID="{C4E7C707-5546-465A-9B35-6E34B81A7E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34b39-ae9a-42c3-aa23-9e04d25d7d68"/>
    <ds:schemaRef ds:uri="65f63ffe-09f2-48f2-a153-3382f1b870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5.xml><?xml version="1.0" encoding="utf-8"?>
<ds:datastoreItem xmlns:ds="http://schemas.openxmlformats.org/officeDocument/2006/customXml" ds:itemID="{3234404D-7253-4E1F-8093-3162815AC06E}">
  <ds:schemaRefs/>
</ds:datastoreItem>
</file>

<file path=customXml/itemProps2.xml><?xml version="1.0" encoding="utf-8"?>
<ds:datastoreItem xmlns:ds="http://schemas.openxmlformats.org/officeDocument/2006/customXml" ds:itemID="{76DADF1F-1B5C-4B1C-B235-A82E7D6081FC}">
  <ds:schemaRefs/>
</ds:datastoreItem>
</file>

<file path=customXml/itemProps3.xml><?xml version="1.0" encoding="utf-8"?>
<ds:datastoreItem xmlns:ds="http://schemas.openxmlformats.org/officeDocument/2006/customXml" ds:itemID="{CCE9F73F-A927-B14C-8C7B-7B6E55D99580}">
  <ds:schemaRefs/>
</ds:datastoreItem>
</file>

<file path=customXml/itemProps4.xml><?xml version="1.0" encoding="utf-8"?>
<ds:datastoreItem xmlns:ds="http://schemas.openxmlformats.org/officeDocument/2006/customXml" ds:itemID="{98E85580-C03E-4A52-A8EB-D750CDE569A6}">
  <ds:schemaRefs/>
</ds:datastoreItem>
</file>

<file path=customXml/itemProps5.xml><?xml version="1.0" encoding="utf-8"?>
<ds:datastoreItem xmlns:ds="http://schemas.openxmlformats.org/officeDocument/2006/customXml" ds:itemID="{195C17C3-6419-2242-91C2-425377AF1295}">
  <ds:schemaRefs/>
</ds:datastoreItem>
</file>

<file path=customXml/itemProps6.xml><?xml version="1.0" encoding="utf-8"?>
<ds:datastoreItem xmlns:ds="http://schemas.openxmlformats.org/officeDocument/2006/customXml" ds:itemID="{5660D10E-EDED-4776-BE3D-187CD4882100}">
  <ds:schemaRefs/>
</ds:datastoreItem>
</file>

<file path=customXml/itemProps7.xml><?xml version="1.0" encoding="utf-8"?>
<ds:datastoreItem xmlns:ds="http://schemas.openxmlformats.org/officeDocument/2006/customXml" ds:itemID="{D9F32667-1298-4C2D-B50A-D63458841D46}">
  <ds:schemaRefs>
    <ds:schemaRef ds:uri="http://schemas.microsoft.com/sharepoint/v3/contenttype/forms"/>
  </ds:schemaRefs>
</ds:datastoreItem>
</file>

<file path=customXml/itemProps8.xml><?xml version="1.0" encoding="utf-8"?>
<ds:datastoreItem xmlns:ds="http://schemas.openxmlformats.org/officeDocument/2006/customXml" ds:itemID="{1D80BF89-0E43-46A6-884D-572EB2C521A9}">
  <ds:schemaRefs/>
</ds:datastoreItem>
</file>

<file path=customXml/itemProps9.xml><?xml version="1.0" encoding="utf-8"?>
<ds:datastoreItem xmlns:ds="http://schemas.openxmlformats.org/officeDocument/2006/customXml" ds:itemID="{28A87E25-6B6B-407F-8964-E1AA0125338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GWS Emerald Master 20211104</Template>
  <TotalTime>1541</TotalTime>
  <Words>731</Words>
  <Application>Microsoft Office PowerPoint</Application>
  <PresentationFormat>Widescreen</PresentationFormat>
  <Paragraphs>168</Paragraphs>
  <Slides>19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 Narrow</vt:lpstr>
      <vt:lpstr>Barlow Condensed</vt:lpstr>
      <vt:lpstr>Calibre</vt:lpstr>
      <vt:lpstr>Calibre Light</vt:lpstr>
      <vt:lpstr>Calibre Medium</vt:lpstr>
      <vt:lpstr>Calibre Semibold</vt:lpstr>
      <vt:lpstr>Calibri</vt:lpstr>
      <vt:lpstr>Financier Display</vt:lpstr>
      <vt:lpstr>Financier Display Medium</vt:lpstr>
      <vt:lpstr>Space Mono</vt:lpstr>
      <vt:lpstr>SwissReSansOTLight</vt:lpstr>
      <vt:lpstr>GWS Emerald Master 20211104</vt:lpstr>
      <vt:lpstr>CBRE Hotel Horizons® U.S. Lodging Forecast </vt:lpstr>
      <vt:lpstr>U.S. Hotel GOP Margins vs Inflation </vt:lpstr>
      <vt:lpstr>U.S. Hotel Operating Performance</vt:lpstr>
      <vt:lpstr>U.S. Hotel Operating Performance – F&amp;B Department</vt:lpstr>
      <vt:lpstr>U.S. Hotels – Operated Department Expenses</vt:lpstr>
      <vt:lpstr>U.S. Hotels – Undistributed Department Expenses</vt:lpstr>
      <vt:lpstr>U.S. Hotels – Undistributed Department Expenses</vt:lpstr>
      <vt:lpstr>U.S. Hotels – Utility Expenses</vt:lpstr>
      <vt:lpstr>U.S. Hotel Operating Performance – Labor Costs</vt:lpstr>
      <vt:lpstr>U.S. Hotel Operating Performance – Labor Costs</vt:lpstr>
      <vt:lpstr>U.S. Hotel Operating Performance – Labor Costs</vt:lpstr>
      <vt:lpstr>U.S. Hotel Operating Performance – GOP Margins</vt:lpstr>
      <vt:lpstr>U.S. Hotel Operating Performance – Total Operating Revenue</vt:lpstr>
      <vt:lpstr>U.S. Hotel Operating Performance – Gross Operating Profit</vt:lpstr>
      <vt:lpstr>U.S. Lodging Industry – Recession Revenue and Profit Recovery</vt:lpstr>
      <vt:lpstr>U.S. Lodging Industry – Recession Revenue and Profit Recovery</vt:lpstr>
      <vt:lpstr>Revenue and Profit Recovery</vt:lpstr>
      <vt:lpstr>U.S. Hotel Operating Performance – Change in GOP Margin</vt:lpstr>
      <vt:lpstr>U.S. Hotel Operating Performance – Change in GOP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here. Lorem ipsum dolor  sit amet</dc:title>
  <dc:creator>Mandel, Sofia  @ CBRE Marketing</dc:creator>
  <cp:lastModifiedBy>Mandelbaum, Robert @ CBRE Hotels Americas Research</cp:lastModifiedBy>
  <cp:revision>128</cp:revision>
  <dcterms:created xsi:type="dcterms:W3CDTF">2022-01-26T21:15:07Z</dcterms:created>
  <dcterms:modified xsi:type="dcterms:W3CDTF">2022-08-21T21:42:14Z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0x0101002995B965FFEAA342A21A399655DD643E</vt:lpwstr>
  </property>
  <property fmtid="{D5CDD505-2E9C-101B-9397-08002B2CF9AE}" pid="3" name="TemplafyTimeStamp">
    <vt:lpwstr>2021-11-30T16:18:24</vt:lpwstr>
  </property>
  <property fmtid="{D5CDD505-2E9C-101B-9397-08002B2CF9AE}" pid="4" name="TemplafyTenantId">
    <vt:lpwstr>cbre</vt:lpwstr>
  </property>
  <property fmtid="{D5CDD505-2E9C-101B-9397-08002B2CF9AE}" pid="5" name="TemplafyTemplateId">
    <vt:lpwstr>637738859040241844</vt:lpwstr>
  </property>
  <property fmtid="{D5CDD505-2E9C-101B-9397-08002B2CF9AE}" pid="6" name="TemplafyUserProfileId">
    <vt:lpwstr>637689642055287100</vt:lpwstr>
  </property>
  <property fmtid="{D5CDD505-2E9C-101B-9397-08002B2CF9AE}" pid="7" name="TemplafyFromBlank">
    <vt:bool>true</vt:bool>
  </property>
</Properties>
</file>