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4"/>
  </p:notesMasterIdLst>
  <p:sldIdLst>
    <p:sldId id="256" r:id="rId2"/>
    <p:sldId id="257" r:id="rId3"/>
    <p:sldId id="11966" r:id="rId4"/>
    <p:sldId id="11969" r:id="rId5"/>
    <p:sldId id="258" r:id="rId6"/>
    <p:sldId id="259" r:id="rId7"/>
    <p:sldId id="260" r:id="rId8"/>
    <p:sldId id="12056" r:id="rId9"/>
    <p:sldId id="264" r:id="rId10"/>
    <p:sldId id="265" r:id="rId11"/>
    <p:sldId id="266" r:id="rId12"/>
    <p:sldId id="280" r:id="rId13"/>
    <p:sldId id="261" r:id="rId14"/>
    <p:sldId id="262" r:id="rId15"/>
    <p:sldId id="263" r:id="rId16"/>
    <p:sldId id="12060" r:id="rId17"/>
    <p:sldId id="12053" r:id="rId18"/>
    <p:sldId id="12061" r:id="rId19"/>
    <p:sldId id="12062" r:id="rId20"/>
    <p:sldId id="278" r:id="rId21"/>
    <p:sldId id="12063" r:id="rId22"/>
    <p:sldId id="12026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Jennifer\Downloads\MTG%20Analysis%20Template%20-%20US%20Review%20-%2020220512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Avg LOS by Month by Tier - All US - Jan '19</a:t>
            </a:r>
            <a:r>
              <a:rPr lang="en-US" b="1" baseline="0" dirty="0"/>
              <a:t> through Mar '</a:t>
            </a:r>
            <a:r>
              <a:rPr lang="en-US" b="1" dirty="0"/>
              <a:t>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6739526937210056E-2"/>
          <c:y val="0.36305589308926883"/>
          <c:w val="0.93453738975410605"/>
          <c:h val="0.44912431820861687"/>
        </c:manualLayout>
      </c:layout>
      <c:lineChart>
        <c:grouping val="standard"/>
        <c:varyColors val="0"/>
        <c:ser>
          <c:idx val="0"/>
          <c:order val="0"/>
          <c:tx>
            <c:strRef>
              <c:f>'Analysis - All'!$DF$303</c:f>
              <c:strCache>
                <c:ptCount val="1"/>
                <c:pt idx="0">
                  <c:v>2019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multiLvlStrRef>
              <c:f>'Analysis - All'!$DH$300:$GN$301</c:f>
              <c:multiLvlStrCache>
                <c:ptCount val="85"/>
                <c:lvl>
                  <c:pt idx="0">
                    <c:v>J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J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  <c:pt idx="22">
                    <c:v>N</c:v>
                  </c:pt>
                  <c:pt idx="23">
                    <c:v>D</c:v>
                  </c:pt>
                  <c:pt idx="24">
                    <c:v>J</c:v>
                  </c:pt>
                  <c:pt idx="25">
                    <c:v>F</c:v>
                  </c:pt>
                  <c:pt idx="26">
                    <c:v>M</c:v>
                  </c:pt>
                  <c:pt idx="29">
                    <c:v>J</c:v>
                  </c:pt>
                  <c:pt idx="30">
                    <c:v>F</c:v>
                  </c:pt>
                  <c:pt idx="31">
                    <c:v>M</c:v>
                  </c:pt>
                  <c:pt idx="32">
                    <c:v>A</c:v>
                  </c:pt>
                  <c:pt idx="33">
                    <c:v>M</c:v>
                  </c:pt>
                  <c:pt idx="34">
                    <c:v>J</c:v>
                  </c:pt>
                  <c:pt idx="35">
                    <c:v>J</c:v>
                  </c:pt>
                  <c:pt idx="36">
                    <c:v>A</c:v>
                  </c:pt>
                  <c:pt idx="37">
                    <c:v>S</c:v>
                  </c:pt>
                  <c:pt idx="38">
                    <c:v>O</c:v>
                  </c:pt>
                  <c:pt idx="39">
                    <c:v>N</c:v>
                  </c:pt>
                  <c:pt idx="40">
                    <c:v>D</c:v>
                  </c:pt>
                  <c:pt idx="41">
                    <c:v>J</c:v>
                  </c:pt>
                  <c:pt idx="42">
                    <c:v>F</c:v>
                  </c:pt>
                  <c:pt idx="43">
                    <c:v>M</c:v>
                  </c:pt>
                  <c:pt idx="44">
                    <c:v>A</c:v>
                  </c:pt>
                  <c:pt idx="45">
                    <c:v>M</c:v>
                  </c:pt>
                  <c:pt idx="46">
                    <c:v>J</c:v>
                  </c:pt>
                  <c:pt idx="47">
                    <c:v>J</c:v>
                  </c:pt>
                  <c:pt idx="48">
                    <c:v>A</c:v>
                  </c:pt>
                  <c:pt idx="49">
                    <c:v>S</c:v>
                  </c:pt>
                  <c:pt idx="50">
                    <c:v>O</c:v>
                  </c:pt>
                  <c:pt idx="51">
                    <c:v>N</c:v>
                  </c:pt>
                  <c:pt idx="52">
                    <c:v>D</c:v>
                  </c:pt>
                  <c:pt idx="53">
                    <c:v>J</c:v>
                  </c:pt>
                  <c:pt idx="54">
                    <c:v>F</c:v>
                  </c:pt>
                  <c:pt idx="55">
                    <c:v>M</c:v>
                  </c:pt>
                  <c:pt idx="58">
                    <c:v>J</c:v>
                  </c:pt>
                  <c:pt idx="59">
                    <c:v>F</c:v>
                  </c:pt>
                  <c:pt idx="60">
                    <c:v>M</c:v>
                  </c:pt>
                  <c:pt idx="61">
                    <c:v>A</c:v>
                  </c:pt>
                  <c:pt idx="62">
                    <c:v>M</c:v>
                  </c:pt>
                  <c:pt idx="63">
                    <c:v>J</c:v>
                  </c:pt>
                  <c:pt idx="64">
                    <c:v>J</c:v>
                  </c:pt>
                  <c:pt idx="65">
                    <c:v>A</c:v>
                  </c:pt>
                  <c:pt idx="66">
                    <c:v>S</c:v>
                  </c:pt>
                  <c:pt idx="67">
                    <c:v>O</c:v>
                  </c:pt>
                  <c:pt idx="68">
                    <c:v>N</c:v>
                  </c:pt>
                  <c:pt idx="69">
                    <c:v>D</c:v>
                  </c:pt>
                  <c:pt idx="70">
                    <c:v>J</c:v>
                  </c:pt>
                  <c:pt idx="71">
                    <c:v>F</c:v>
                  </c:pt>
                  <c:pt idx="72">
                    <c:v>M</c:v>
                  </c:pt>
                  <c:pt idx="73">
                    <c:v>A</c:v>
                  </c:pt>
                  <c:pt idx="74">
                    <c:v>M</c:v>
                  </c:pt>
                  <c:pt idx="75">
                    <c:v>J</c:v>
                  </c:pt>
                  <c:pt idx="76">
                    <c:v>J</c:v>
                  </c:pt>
                  <c:pt idx="77">
                    <c:v>A</c:v>
                  </c:pt>
                  <c:pt idx="78">
                    <c:v>S</c:v>
                  </c:pt>
                  <c:pt idx="79">
                    <c:v>O</c:v>
                  </c:pt>
                  <c:pt idx="80">
                    <c:v>N</c:v>
                  </c:pt>
                  <c:pt idx="81">
                    <c:v>D</c:v>
                  </c:pt>
                  <c:pt idx="82">
                    <c:v>J</c:v>
                  </c:pt>
                  <c:pt idx="83">
                    <c:v>F</c:v>
                  </c:pt>
                  <c:pt idx="84">
                    <c:v>M</c:v>
                  </c:pt>
                </c:lvl>
                <c:lvl>
                  <c:pt idx="0">
                    <c:v>2020</c:v>
                  </c:pt>
                  <c:pt idx="12">
                    <c:v>2021</c:v>
                  </c:pt>
                  <c:pt idx="24">
                    <c:v>2022</c:v>
                  </c:pt>
                  <c:pt idx="28">
                    <c:v> </c:v>
                  </c:pt>
                  <c:pt idx="29">
                    <c:v>2020</c:v>
                  </c:pt>
                  <c:pt idx="41">
                    <c:v>2021</c:v>
                  </c:pt>
                  <c:pt idx="53">
                    <c:v>2022</c:v>
                  </c:pt>
                  <c:pt idx="57">
                    <c:v> </c:v>
                  </c:pt>
                  <c:pt idx="58">
                    <c:v>2020</c:v>
                  </c:pt>
                  <c:pt idx="70">
                    <c:v>2021</c:v>
                  </c:pt>
                  <c:pt idx="82">
                    <c:v>2022</c:v>
                  </c:pt>
                </c:lvl>
              </c:multiLvlStrCache>
            </c:multiLvlStrRef>
          </c:cat>
          <c:val>
            <c:numRef>
              <c:f>'Analysis - All'!$DH$303:$GN$303</c:f>
              <c:numCache>
                <c:formatCode>General</c:formatCode>
                <c:ptCount val="85"/>
                <c:pt idx="0">
                  <c:v>1.8587233806905448</c:v>
                </c:pt>
                <c:pt idx="1">
                  <c:v>1.8324956435543032</c:v>
                </c:pt>
                <c:pt idx="2">
                  <c:v>1.8349040681480391</c:v>
                </c:pt>
                <c:pt idx="3">
                  <c:v>1.846819621528383</c:v>
                </c:pt>
                <c:pt idx="4">
                  <c:v>1.8186006214470032</c:v>
                </c:pt>
                <c:pt idx="5">
                  <c:v>1.8616981452517145</c:v>
                </c:pt>
                <c:pt idx="6">
                  <c:v>1.8686796027997132</c:v>
                </c:pt>
                <c:pt idx="7">
                  <c:v>1.8054821384963267</c:v>
                </c:pt>
                <c:pt idx="8">
                  <c:v>1.7825175296471309</c:v>
                </c:pt>
                <c:pt idx="9">
                  <c:v>1.8181965034140224</c:v>
                </c:pt>
                <c:pt idx="10">
                  <c:v>1.7846778622030448</c:v>
                </c:pt>
                <c:pt idx="11">
                  <c:v>1.6922261436944483</c:v>
                </c:pt>
                <c:pt idx="12">
                  <c:v>1.8587233806905448</c:v>
                </c:pt>
                <c:pt idx="13">
                  <c:v>1.8324956435543032</c:v>
                </c:pt>
                <c:pt idx="14">
                  <c:v>1.8349040681480391</c:v>
                </c:pt>
                <c:pt idx="15">
                  <c:v>1.846819621528383</c:v>
                </c:pt>
                <c:pt idx="16">
                  <c:v>1.8186006214470032</c:v>
                </c:pt>
                <c:pt idx="17">
                  <c:v>1.8616981452517145</c:v>
                </c:pt>
                <c:pt idx="18">
                  <c:v>1.8686796027997132</c:v>
                </c:pt>
                <c:pt idx="19">
                  <c:v>1.8054821384963267</c:v>
                </c:pt>
                <c:pt idx="20">
                  <c:v>1.7825175296471309</c:v>
                </c:pt>
                <c:pt idx="21">
                  <c:v>1.8181965034140224</c:v>
                </c:pt>
                <c:pt idx="22">
                  <c:v>1.7846778622030448</c:v>
                </c:pt>
                <c:pt idx="23">
                  <c:v>1.6922261436944483</c:v>
                </c:pt>
                <c:pt idx="24">
                  <c:v>1.8587233806905448</c:v>
                </c:pt>
                <c:pt idx="25">
                  <c:v>1.8324956435543032</c:v>
                </c:pt>
                <c:pt idx="26">
                  <c:v>1.8349040681480391</c:v>
                </c:pt>
                <c:pt idx="29">
                  <c:v>1.8391206899162766</c:v>
                </c:pt>
                <c:pt idx="30">
                  <c:v>1.8278348028654419</c:v>
                </c:pt>
                <c:pt idx="31">
                  <c:v>1.8227440377107</c:v>
                </c:pt>
                <c:pt idx="32">
                  <c:v>1.8229597825295376</c:v>
                </c:pt>
                <c:pt idx="33">
                  <c:v>1.8080435847262513</c:v>
                </c:pt>
                <c:pt idx="34">
                  <c:v>1.8485215140583569</c:v>
                </c:pt>
                <c:pt idx="35">
                  <c:v>1.8588888987549563</c:v>
                </c:pt>
                <c:pt idx="36">
                  <c:v>1.8230572818386546</c:v>
                </c:pt>
                <c:pt idx="37">
                  <c:v>1.8138880080738771</c:v>
                </c:pt>
                <c:pt idx="38">
                  <c:v>1.8344169910716015</c:v>
                </c:pt>
                <c:pt idx="39">
                  <c:v>1.8085449908867162</c:v>
                </c:pt>
                <c:pt idx="40">
                  <c:v>1.75279835281194</c:v>
                </c:pt>
                <c:pt idx="41">
                  <c:v>1.8391206899162766</c:v>
                </c:pt>
                <c:pt idx="42">
                  <c:v>1.8278348028654419</c:v>
                </c:pt>
                <c:pt idx="43">
                  <c:v>1.8227440377107</c:v>
                </c:pt>
                <c:pt idx="44">
                  <c:v>1.8229597825295376</c:v>
                </c:pt>
                <c:pt idx="45">
                  <c:v>1.8080435847262513</c:v>
                </c:pt>
                <c:pt idx="46">
                  <c:v>1.8485215140583569</c:v>
                </c:pt>
                <c:pt idx="47">
                  <c:v>1.8588888987549563</c:v>
                </c:pt>
                <c:pt idx="48">
                  <c:v>1.8230572818386546</c:v>
                </c:pt>
                <c:pt idx="49">
                  <c:v>1.8138880080738771</c:v>
                </c:pt>
                <c:pt idx="50">
                  <c:v>1.8344169910716015</c:v>
                </c:pt>
                <c:pt idx="51">
                  <c:v>1.8085449908867162</c:v>
                </c:pt>
                <c:pt idx="52">
                  <c:v>1.75279835281194</c:v>
                </c:pt>
                <c:pt idx="53">
                  <c:v>1.8391206899162766</c:v>
                </c:pt>
                <c:pt idx="54">
                  <c:v>1.8278348028654419</c:v>
                </c:pt>
                <c:pt idx="55">
                  <c:v>1.8227440377107</c:v>
                </c:pt>
                <c:pt idx="58">
                  <c:v>2.2068782120022759</c:v>
                </c:pt>
                <c:pt idx="59">
                  <c:v>2.1577699417603435</c:v>
                </c:pt>
                <c:pt idx="60">
                  <c:v>2.0859909661364875</c:v>
                </c:pt>
                <c:pt idx="61">
                  <c:v>2.1105907516960531</c:v>
                </c:pt>
                <c:pt idx="62">
                  <c:v>2.0857374389458294</c:v>
                </c:pt>
                <c:pt idx="63">
                  <c:v>2.0992001248320871</c:v>
                </c:pt>
                <c:pt idx="64">
                  <c:v>2.0900001211288073</c:v>
                </c:pt>
                <c:pt idx="65">
                  <c:v>2.0988999925947267</c:v>
                </c:pt>
                <c:pt idx="66">
                  <c:v>2.1415946873763447</c:v>
                </c:pt>
                <c:pt idx="67">
                  <c:v>2.1775644219854562</c:v>
                </c:pt>
                <c:pt idx="68">
                  <c:v>2.2029087893840686</c:v>
                </c:pt>
                <c:pt idx="69">
                  <c:v>2.1488114634842193</c:v>
                </c:pt>
                <c:pt idx="70">
                  <c:v>2.2068782120022759</c:v>
                </c:pt>
                <c:pt idx="71">
                  <c:v>2.1577699417603435</c:v>
                </c:pt>
                <c:pt idx="72">
                  <c:v>2.0859909661364875</c:v>
                </c:pt>
                <c:pt idx="73">
                  <c:v>2.1105907516960531</c:v>
                </c:pt>
                <c:pt idx="74">
                  <c:v>2.0857374389458294</c:v>
                </c:pt>
                <c:pt idx="75">
                  <c:v>2.0992001248320871</c:v>
                </c:pt>
                <c:pt idx="76">
                  <c:v>2.0900001211288073</c:v>
                </c:pt>
                <c:pt idx="77">
                  <c:v>2.0988999925947267</c:v>
                </c:pt>
                <c:pt idx="78">
                  <c:v>2.1415946873763447</c:v>
                </c:pt>
                <c:pt idx="79">
                  <c:v>2.1775644219854562</c:v>
                </c:pt>
                <c:pt idx="80">
                  <c:v>2.2029087893840686</c:v>
                </c:pt>
                <c:pt idx="81">
                  <c:v>2.1488114634842193</c:v>
                </c:pt>
                <c:pt idx="82">
                  <c:v>2.2068782120022759</c:v>
                </c:pt>
                <c:pt idx="83">
                  <c:v>2.1577699417603435</c:v>
                </c:pt>
                <c:pt idx="84">
                  <c:v>2.0859909661364875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061-1A4A-883D-45C5759FD682}"/>
            </c:ext>
          </c:extLst>
        </c:ser>
        <c:ser>
          <c:idx val="1"/>
          <c:order val="1"/>
          <c:tx>
            <c:strRef>
              <c:f>'Analysis - All'!$DF$304</c:f>
              <c:strCache>
                <c:ptCount val="1"/>
                <c:pt idx="0">
                  <c:v>Jan '20 - Jan '22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'Analysis - All'!$DH$300:$GN$301</c:f>
              <c:multiLvlStrCache>
                <c:ptCount val="85"/>
                <c:lvl>
                  <c:pt idx="0">
                    <c:v>J</c:v>
                  </c:pt>
                  <c:pt idx="1">
                    <c:v>F</c:v>
                  </c:pt>
                  <c:pt idx="2">
                    <c:v>M</c:v>
                  </c:pt>
                  <c:pt idx="3">
                    <c:v>A</c:v>
                  </c:pt>
                  <c:pt idx="4">
                    <c:v>M</c:v>
                  </c:pt>
                  <c:pt idx="5">
                    <c:v>J</c:v>
                  </c:pt>
                  <c:pt idx="6">
                    <c:v>J</c:v>
                  </c:pt>
                  <c:pt idx="7">
                    <c:v>A</c:v>
                  </c:pt>
                  <c:pt idx="8">
                    <c:v>S</c:v>
                  </c:pt>
                  <c:pt idx="9">
                    <c:v>O</c:v>
                  </c:pt>
                  <c:pt idx="10">
                    <c:v>N</c:v>
                  </c:pt>
                  <c:pt idx="11">
                    <c:v>D</c:v>
                  </c:pt>
                  <c:pt idx="12">
                    <c:v>J</c:v>
                  </c:pt>
                  <c:pt idx="13">
                    <c:v>F</c:v>
                  </c:pt>
                  <c:pt idx="14">
                    <c:v>M</c:v>
                  </c:pt>
                  <c:pt idx="15">
                    <c:v>A</c:v>
                  </c:pt>
                  <c:pt idx="16">
                    <c:v>M</c:v>
                  </c:pt>
                  <c:pt idx="17">
                    <c:v>J</c:v>
                  </c:pt>
                  <c:pt idx="18">
                    <c:v>J</c:v>
                  </c:pt>
                  <c:pt idx="19">
                    <c:v>A</c:v>
                  </c:pt>
                  <c:pt idx="20">
                    <c:v>S</c:v>
                  </c:pt>
                  <c:pt idx="21">
                    <c:v>O</c:v>
                  </c:pt>
                  <c:pt idx="22">
                    <c:v>N</c:v>
                  </c:pt>
                  <c:pt idx="23">
                    <c:v>D</c:v>
                  </c:pt>
                  <c:pt idx="24">
                    <c:v>J</c:v>
                  </c:pt>
                  <c:pt idx="25">
                    <c:v>F</c:v>
                  </c:pt>
                  <c:pt idx="26">
                    <c:v>M</c:v>
                  </c:pt>
                  <c:pt idx="29">
                    <c:v>J</c:v>
                  </c:pt>
                  <c:pt idx="30">
                    <c:v>F</c:v>
                  </c:pt>
                  <c:pt idx="31">
                    <c:v>M</c:v>
                  </c:pt>
                  <c:pt idx="32">
                    <c:v>A</c:v>
                  </c:pt>
                  <c:pt idx="33">
                    <c:v>M</c:v>
                  </c:pt>
                  <c:pt idx="34">
                    <c:v>J</c:v>
                  </c:pt>
                  <c:pt idx="35">
                    <c:v>J</c:v>
                  </c:pt>
                  <c:pt idx="36">
                    <c:v>A</c:v>
                  </c:pt>
                  <c:pt idx="37">
                    <c:v>S</c:v>
                  </c:pt>
                  <c:pt idx="38">
                    <c:v>O</c:v>
                  </c:pt>
                  <c:pt idx="39">
                    <c:v>N</c:v>
                  </c:pt>
                  <c:pt idx="40">
                    <c:v>D</c:v>
                  </c:pt>
                  <c:pt idx="41">
                    <c:v>J</c:v>
                  </c:pt>
                  <c:pt idx="42">
                    <c:v>F</c:v>
                  </c:pt>
                  <c:pt idx="43">
                    <c:v>M</c:v>
                  </c:pt>
                  <c:pt idx="44">
                    <c:v>A</c:v>
                  </c:pt>
                  <c:pt idx="45">
                    <c:v>M</c:v>
                  </c:pt>
                  <c:pt idx="46">
                    <c:v>J</c:v>
                  </c:pt>
                  <c:pt idx="47">
                    <c:v>J</c:v>
                  </c:pt>
                  <c:pt idx="48">
                    <c:v>A</c:v>
                  </c:pt>
                  <c:pt idx="49">
                    <c:v>S</c:v>
                  </c:pt>
                  <c:pt idx="50">
                    <c:v>O</c:v>
                  </c:pt>
                  <c:pt idx="51">
                    <c:v>N</c:v>
                  </c:pt>
                  <c:pt idx="52">
                    <c:v>D</c:v>
                  </c:pt>
                  <c:pt idx="53">
                    <c:v>J</c:v>
                  </c:pt>
                  <c:pt idx="54">
                    <c:v>F</c:v>
                  </c:pt>
                  <c:pt idx="55">
                    <c:v>M</c:v>
                  </c:pt>
                  <c:pt idx="58">
                    <c:v>J</c:v>
                  </c:pt>
                  <c:pt idx="59">
                    <c:v>F</c:v>
                  </c:pt>
                  <c:pt idx="60">
                    <c:v>M</c:v>
                  </c:pt>
                  <c:pt idx="61">
                    <c:v>A</c:v>
                  </c:pt>
                  <c:pt idx="62">
                    <c:v>M</c:v>
                  </c:pt>
                  <c:pt idx="63">
                    <c:v>J</c:v>
                  </c:pt>
                  <c:pt idx="64">
                    <c:v>J</c:v>
                  </c:pt>
                  <c:pt idx="65">
                    <c:v>A</c:v>
                  </c:pt>
                  <c:pt idx="66">
                    <c:v>S</c:v>
                  </c:pt>
                  <c:pt idx="67">
                    <c:v>O</c:v>
                  </c:pt>
                  <c:pt idx="68">
                    <c:v>N</c:v>
                  </c:pt>
                  <c:pt idx="69">
                    <c:v>D</c:v>
                  </c:pt>
                  <c:pt idx="70">
                    <c:v>J</c:v>
                  </c:pt>
                  <c:pt idx="71">
                    <c:v>F</c:v>
                  </c:pt>
                  <c:pt idx="72">
                    <c:v>M</c:v>
                  </c:pt>
                  <c:pt idx="73">
                    <c:v>A</c:v>
                  </c:pt>
                  <c:pt idx="74">
                    <c:v>M</c:v>
                  </c:pt>
                  <c:pt idx="75">
                    <c:v>J</c:v>
                  </c:pt>
                  <c:pt idx="76">
                    <c:v>J</c:v>
                  </c:pt>
                  <c:pt idx="77">
                    <c:v>A</c:v>
                  </c:pt>
                  <c:pt idx="78">
                    <c:v>S</c:v>
                  </c:pt>
                  <c:pt idx="79">
                    <c:v>O</c:v>
                  </c:pt>
                  <c:pt idx="80">
                    <c:v>N</c:v>
                  </c:pt>
                  <c:pt idx="81">
                    <c:v>D</c:v>
                  </c:pt>
                  <c:pt idx="82">
                    <c:v>J</c:v>
                  </c:pt>
                  <c:pt idx="83">
                    <c:v>F</c:v>
                  </c:pt>
                  <c:pt idx="84">
                    <c:v>M</c:v>
                  </c:pt>
                </c:lvl>
                <c:lvl>
                  <c:pt idx="0">
                    <c:v>2020</c:v>
                  </c:pt>
                  <c:pt idx="12">
                    <c:v>2021</c:v>
                  </c:pt>
                  <c:pt idx="24">
                    <c:v>2022</c:v>
                  </c:pt>
                  <c:pt idx="28">
                    <c:v> </c:v>
                  </c:pt>
                  <c:pt idx="29">
                    <c:v>2020</c:v>
                  </c:pt>
                  <c:pt idx="41">
                    <c:v>2021</c:v>
                  </c:pt>
                  <c:pt idx="53">
                    <c:v>2022</c:v>
                  </c:pt>
                  <c:pt idx="57">
                    <c:v> </c:v>
                  </c:pt>
                  <c:pt idx="58">
                    <c:v>2020</c:v>
                  </c:pt>
                  <c:pt idx="70">
                    <c:v>2021</c:v>
                  </c:pt>
                  <c:pt idx="82">
                    <c:v>2022</c:v>
                  </c:pt>
                </c:lvl>
              </c:multiLvlStrCache>
            </c:multiLvlStrRef>
          </c:cat>
          <c:val>
            <c:numRef>
              <c:f>'Analysis - All'!$DH$304:$GN$304</c:f>
              <c:numCache>
                <c:formatCode>General</c:formatCode>
                <c:ptCount val="85"/>
                <c:pt idx="0">
                  <c:v>1.8250759542034825</c:v>
                </c:pt>
                <c:pt idx="1">
                  <c:v>1.8160818701553501</c:v>
                </c:pt>
                <c:pt idx="2">
                  <c:v>1.7812786585358487</c:v>
                </c:pt>
                <c:pt idx="3">
                  <c:v>2.0687357182255139</c:v>
                </c:pt>
                <c:pt idx="4">
                  <c:v>1.9280328596565353</c:v>
                </c:pt>
                <c:pt idx="5">
                  <c:v>1.76755593385214</c:v>
                </c:pt>
                <c:pt idx="6">
                  <c:v>1.7289064061285666</c:v>
                </c:pt>
                <c:pt idx="7">
                  <c:v>1.7747354439089444</c:v>
                </c:pt>
                <c:pt idx="8">
                  <c:v>1.8033644312641428</c:v>
                </c:pt>
                <c:pt idx="9">
                  <c:v>1.7807203867360566</c:v>
                </c:pt>
                <c:pt idx="10">
                  <c:v>1.8202437079113793</c:v>
                </c:pt>
                <c:pt idx="11">
                  <c:v>1.735610760748596</c:v>
                </c:pt>
                <c:pt idx="12">
                  <c:v>1.8539476843929361</c:v>
                </c:pt>
                <c:pt idx="13">
                  <c:v>1.8293721437119348</c:v>
                </c:pt>
                <c:pt idx="14">
                  <c:v>1.8766430346727425</c:v>
                </c:pt>
                <c:pt idx="15">
                  <c:v>1.833867028414184</c:v>
                </c:pt>
                <c:pt idx="16">
                  <c:v>1.8128111033241687</c:v>
                </c:pt>
                <c:pt idx="17">
                  <c:v>1.8131966520689788</c:v>
                </c:pt>
                <c:pt idx="18">
                  <c:v>1.836888984346793</c:v>
                </c:pt>
                <c:pt idx="19">
                  <c:v>1.8162628917326433</c:v>
                </c:pt>
                <c:pt idx="20">
                  <c:v>1.833775432195949</c:v>
                </c:pt>
                <c:pt idx="21">
                  <c:v>1.8103896159701824</c:v>
                </c:pt>
                <c:pt idx="22">
                  <c:v>1.790890919393882</c:v>
                </c:pt>
                <c:pt idx="23">
                  <c:v>1.7468180870616541</c:v>
                </c:pt>
                <c:pt idx="24">
                  <c:v>1.8228171234125381</c:v>
                </c:pt>
                <c:pt idx="25">
                  <c:v>1.8302376879976407</c:v>
                </c:pt>
                <c:pt idx="26">
                  <c:v>1.8882137269804615</c:v>
                </c:pt>
                <c:pt idx="29">
                  <c:v>1.8200145466715265</c:v>
                </c:pt>
                <c:pt idx="30">
                  <c:v>1.8248238662709544</c:v>
                </c:pt>
                <c:pt idx="31">
                  <c:v>1.9457118384738974</c:v>
                </c:pt>
                <c:pt idx="32">
                  <c:v>2.7131464388048387</c:v>
                </c:pt>
                <c:pt idx="33">
                  <c:v>2.2354075286132642</c:v>
                </c:pt>
                <c:pt idx="34">
                  <c:v>2.0368656551197941</c:v>
                </c:pt>
                <c:pt idx="35">
                  <c:v>2.0072498028226105</c:v>
                </c:pt>
                <c:pt idx="36">
                  <c:v>2.0426775076921029</c:v>
                </c:pt>
                <c:pt idx="37">
                  <c:v>2.0962446337303815</c:v>
                </c:pt>
                <c:pt idx="38">
                  <c:v>2.0608361524400687</c:v>
                </c:pt>
                <c:pt idx="39">
                  <c:v>2.1072071918288655</c:v>
                </c:pt>
                <c:pt idx="40">
                  <c:v>2.0905980399780426</c:v>
                </c:pt>
                <c:pt idx="41">
                  <c:v>2.1194390569642017</c:v>
                </c:pt>
                <c:pt idx="42">
                  <c:v>2.1109868516640828</c:v>
                </c:pt>
                <c:pt idx="43">
                  <c:v>2.0805714373604371</c:v>
                </c:pt>
                <c:pt idx="44">
                  <c:v>2.0186667412963168</c:v>
                </c:pt>
                <c:pt idx="45">
                  <c:v>2.0013483584043357</c:v>
                </c:pt>
                <c:pt idx="46">
                  <c:v>1.9645467200583759</c:v>
                </c:pt>
                <c:pt idx="47">
                  <c:v>1.9612517712408037</c:v>
                </c:pt>
                <c:pt idx="48">
                  <c:v>1.9773520504415223</c:v>
                </c:pt>
                <c:pt idx="49">
                  <c:v>2.0226334389704155</c:v>
                </c:pt>
                <c:pt idx="50">
                  <c:v>1.9712407606103155</c:v>
                </c:pt>
                <c:pt idx="51">
                  <c:v>1.9576627792642176</c:v>
                </c:pt>
                <c:pt idx="52">
                  <c:v>1.917886794299148</c:v>
                </c:pt>
                <c:pt idx="53">
                  <c:v>2.02618472187224</c:v>
                </c:pt>
                <c:pt idx="54">
                  <c:v>1.9858498774823181</c:v>
                </c:pt>
                <c:pt idx="55">
                  <c:v>1.9646071121587592</c:v>
                </c:pt>
                <c:pt idx="58">
                  <c:v>2.2365851678677227</c:v>
                </c:pt>
                <c:pt idx="59">
                  <c:v>2.2165017800729769</c:v>
                </c:pt>
                <c:pt idx="60">
                  <c:v>2.4266625000879025</c:v>
                </c:pt>
                <c:pt idx="61">
                  <c:v>2.9178047422812927</c:v>
                </c:pt>
                <c:pt idx="62">
                  <c:v>2.5328071074982499</c:v>
                </c:pt>
                <c:pt idx="63">
                  <c:v>2.3907636312591491</c:v>
                </c:pt>
                <c:pt idx="64">
                  <c:v>2.3771358907020304</c:v>
                </c:pt>
                <c:pt idx="65">
                  <c:v>2.4236466643534267</c:v>
                </c:pt>
                <c:pt idx="66">
                  <c:v>2.4985084969496394</c:v>
                </c:pt>
                <c:pt idx="67">
                  <c:v>2.4934011185636442</c:v>
                </c:pt>
                <c:pt idx="68">
                  <c:v>2.593417323709077</c:v>
                </c:pt>
                <c:pt idx="69">
                  <c:v>2.5800968159099646</c:v>
                </c:pt>
                <c:pt idx="70">
                  <c:v>2.559424491058675</c:v>
                </c:pt>
                <c:pt idx="71">
                  <c:v>2.5648128239211756</c:v>
                </c:pt>
                <c:pt idx="72">
                  <c:v>2.4433215039235927</c:v>
                </c:pt>
                <c:pt idx="73">
                  <c:v>2.4184511622183886</c:v>
                </c:pt>
                <c:pt idx="74">
                  <c:v>2.3939409382134644</c:v>
                </c:pt>
                <c:pt idx="75">
                  <c:v>2.2965962648100233</c:v>
                </c:pt>
                <c:pt idx="76">
                  <c:v>2.2698467321670255</c:v>
                </c:pt>
                <c:pt idx="77">
                  <c:v>2.3830420714736968</c:v>
                </c:pt>
                <c:pt idx="78">
                  <c:v>2.4733077609649023</c:v>
                </c:pt>
                <c:pt idx="79">
                  <c:v>2.4483083864514343</c:v>
                </c:pt>
                <c:pt idx="80">
                  <c:v>2.5134288332414125</c:v>
                </c:pt>
                <c:pt idx="81">
                  <c:v>2.481120575908939</c:v>
                </c:pt>
                <c:pt idx="82">
                  <c:v>2.9152827456226196</c:v>
                </c:pt>
                <c:pt idx="83">
                  <c:v>2.8992951422920492</c:v>
                </c:pt>
                <c:pt idx="84">
                  <c:v>2.7535867850930931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061-1A4A-883D-45C5759FD6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0494079"/>
        <c:axId val="110498655"/>
      </c:lineChart>
      <c:catAx>
        <c:axId val="110494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98655"/>
        <c:crosses val="autoZero"/>
        <c:auto val="1"/>
        <c:lblAlgn val="ctr"/>
        <c:lblOffset val="100"/>
        <c:noMultiLvlLbl val="0"/>
      </c:catAx>
      <c:valAx>
        <c:axId val="110498655"/>
        <c:scaling>
          <c:orientation val="minMax"/>
          <c:min val="1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0494079"/>
        <c:crosses val="autoZero"/>
        <c:crossBetween val="between"/>
        <c:majorUnit val="0.25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0.54103</cdr:x>
      <cdr:y>0.10351</cdr:y>
    </cdr:from>
    <cdr:to>
      <cdr:x>0.60833</cdr:x>
      <cdr:y>0.15158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DB73F6D0-E982-9940-B306-03A2DD49A905}"/>
            </a:ext>
          </a:extLst>
        </cdr:cNvPr>
        <cdr:cNvSpPr txBox="1"/>
      </cdr:nvSpPr>
      <cdr:spPr>
        <a:xfrm xmlns:a="http://schemas.openxmlformats.org/drawingml/2006/main">
          <a:off x="5741566" y="487531"/>
          <a:ext cx="714211" cy="22642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900" dirty="0">
              <a:solidFill>
                <a:srgbClr val="6F6F6F"/>
              </a:solidFill>
            </a:rPr>
            <a:t>- Mar ‘22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A00AD-5AEB-40C6-9946-C87F8DC9C9DC}" type="datetimeFigureOut">
              <a:rPr lang="en-US" smtClean="0"/>
              <a:t>8/22/2022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4E5798-9819-430E-AD8C-D1B01005F1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13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e8c9f5045b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ge8c9f5045b_0_11:notes"/>
          <p:cNvSpPr txBox="1">
            <a:spLocks noGrp="1"/>
          </p:cNvSpPr>
          <p:nvPr>
            <p:ph type="body" idx="1"/>
          </p:nvPr>
        </p:nvSpPr>
        <p:spPr>
          <a:xfrm>
            <a:off x="710248" y="4518204"/>
            <a:ext cx="5682000" cy="369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35" name="Google Shape;235;ge8c9f5045b_0_11:notes"/>
          <p:cNvSpPr txBox="1">
            <a:spLocks noGrp="1"/>
          </p:cNvSpPr>
          <p:nvPr>
            <p:ph type="sldNum" idx="12"/>
          </p:nvPr>
        </p:nvSpPr>
        <p:spPr>
          <a:xfrm>
            <a:off x="4023092" y="8917422"/>
            <a:ext cx="3077700" cy="4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25" tIns="47100" rIns="94225" bIns="471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D34F8-8E7D-3D48-B8EF-107651509C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481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data only went through March/Q1 2022 (not April)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D34F8-8E7D-3D48-B8EF-107651509C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34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B52894-A311-264E-931A-7B36E29648F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299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D34F8-8E7D-3D48-B8EF-107651509C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258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8D34F8-8E7D-3D48-B8EF-107651509C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8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83A9FB-ED70-4D95-84A1-094F0E6B7FAC}"/>
              </a:ext>
            </a:extLst>
          </p:cNvPr>
          <p:cNvSpPr/>
          <p:nvPr/>
        </p:nvSpPr>
        <p:spPr>
          <a:xfrm rot="15293454">
            <a:off x="5646765" y="-237906"/>
            <a:ext cx="3600459" cy="685501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11" name="Content Placeholder 6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CDAD2977-CF1F-46CC-9725-231196CEF1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01" r="3135"/>
          <a:stretch/>
        </p:blipFill>
        <p:spPr>
          <a:xfrm>
            <a:off x="5914219" y="84169"/>
            <a:ext cx="6239110" cy="684530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01222-F248-4EB2-B305-6C6B54A5CE4E}"/>
              </a:ext>
            </a:extLst>
          </p:cNvPr>
          <p:cNvCxnSpPr>
            <a:cxnSpLocks/>
          </p:cNvCxnSpPr>
          <p:nvPr/>
        </p:nvCxnSpPr>
        <p:spPr>
          <a:xfrm flipV="1">
            <a:off x="10585257" y="1184694"/>
            <a:ext cx="1341332" cy="1173195"/>
          </a:xfrm>
          <a:prstGeom prst="straightConnector1">
            <a:avLst/>
          </a:prstGeom>
          <a:ln w="88900">
            <a:solidFill>
              <a:schemeClr val="accent1">
                <a:lumMod val="60000"/>
                <a:lumOff val="40000"/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A991F36-04FD-4FA5-9924-6FE6692A9E37}"/>
              </a:ext>
            </a:extLst>
          </p:cNvPr>
          <p:cNvCxnSpPr>
            <a:cxnSpLocks/>
          </p:cNvCxnSpPr>
          <p:nvPr/>
        </p:nvCxnSpPr>
        <p:spPr>
          <a:xfrm flipH="1">
            <a:off x="5891774" y="139865"/>
            <a:ext cx="2408339" cy="2830079"/>
          </a:xfrm>
          <a:prstGeom prst="line">
            <a:avLst/>
          </a:prstGeom>
          <a:ln w="88900">
            <a:solidFill>
              <a:schemeClr val="accent1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61FE0D-03BA-405A-8D9D-806489E67BE6}"/>
              </a:ext>
            </a:extLst>
          </p:cNvPr>
          <p:cNvCxnSpPr>
            <a:cxnSpLocks/>
          </p:cNvCxnSpPr>
          <p:nvPr/>
        </p:nvCxnSpPr>
        <p:spPr>
          <a:xfrm flipH="1" flipV="1">
            <a:off x="8300112" y="84169"/>
            <a:ext cx="2285144" cy="2324969"/>
          </a:xfrm>
          <a:prstGeom prst="line">
            <a:avLst/>
          </a:prstGeom>
          <a:ln w="88900">
            <a:solidFill>
              <a:schemeClr val="accent1">
                <a:lumMod val="60000"/>
                <a:lumOff val="40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0FA7C76-D65F-4FD7-8F40-D0BF6D732630}"/>
              </a:ext>
            </a:extLst>
          </p:cNvPr>
          <p:cNvSpPr/>
          <p:nvPr/>
        </p:nvSpPr>
        <p:spPr>
          <a:xfrm>
            <a:off x="8246" y="45350"/>
            <a:ext cx="12153329" cy="6832192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F62A32-649B-4AA6-AFC4-99C205A6EC50}"/>
              </a:ext>
            </a:extLst>
          </p:cNvPr>
          <p:cNvSpPr/>
          <p:nvPr/>
        </p:nvSpPr>
        <p:spPr>
          <a:xfrm>
            <a:off x="265411" y="188535"/>
            <a:ext cx="5614640" cy="6472085"/>
          </a:xfrm>
          <a:prstGeom prst="rect">
            <a:avLst/>
          </a:prstGeom>
          <a:solidFill>
            <a:schemeClr val="bg1">
              <a:alpha val="98000"/>
            </a:scheme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F81C7A3-B9F1-4F26-887B-D31BB122F3FD}"/>
              </a:ext>
            </a:extLst>
          </p:cNvPr>
          <p:cNvSpPr/>
          <p:nvPr/>
        </p:nvSpPr>
        <p:spPr>
          <a:xfrm>
            <a:off x="571411" y="1051803"/>
            <a:ext cx="51717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77"/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AED88D8F-A0A5-4A55-B75A-AC22D275C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696" y="1738475"/>
            <a:ext cx="5575614" cy="978729"/>
          </a:xfrm>
        </p:spPr>
        <p:txBody>
          <a:bodyPr wrap="square">
            <a:spAutoFit/>
          </a:bodyPr>
          <a:lstStyle>
            <a:lvl1pPr algn="ctr">
              <a:defRPr lang="en-US" sz="3200" b="1" i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0" name="Content Placeholder 19">
            <a:extLst>
              <a:ext uri="{FF2B5EF4-FFF2-40B4-BE49-F238E27FC236}">
                <a16:creationId xmlns:a16="http://schemas.microsoft.com/office/drawing/2014/main" id="{0C270767-7824-43F7-AD4F-7E919865AEC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84925" y="3842003"/>
            <a:ext cx="5575612" cy="1706563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 header</a:t>
            </a:r>
          </a:p>
          <a:p>
            <a:pPr lvl="0"/>
            <a:r>
              <a:rPr lang="en-US" dirty="0"/>
              <a:t>Presenter’s</a:t>
            </a:r>
            <a:r>
              <a:rPr lang="ko-KR" altLang="en-US" dirty="0"/>
              <a:t> </a:t>
            </a:r>
            <a:r>
              <a:rPr lang="en-US" altLang="ko-KR" dirty="0"/>
              <a:t>contact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2756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Graphic Background A">
    <p:bg>
      <p:bgPr>
        <a:blipFill dpi="0" rotWithShape="1">
          <a:blip r:embed="rId2" cstate="print">
            <a:alphaModFix amt="9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08CADB5-2DE8-4C36-AD81-9747158157A1}"/>
              </a:ext>
            </a:extLst>
          </p:cNvPr>
          <p:cNvSpPr/>
          <p:nvPr/>
        </p:nvSpPr>
        <p:spPr>
          <a:xfrm>
            <a:off x="0" y="-6483"/>
            <a:ext cx="12215719" cy="686303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09F39DE1-85F2-4A20-B7D4-1C29356097EB}"/>
              </a:ext>
            </a:extLst>
          </p:cNvPr>
          <p:cNvSpPr/>
          <p:nvPr/>
        </p:nvSpPr>
        <p:spPr>
          <a:xfrm>
            <a:off x="0" y="-2611"/>
            <a:ext cx="12189159" cy="1056402"/>
          </a:xfrm>
          <a:prstGeom prst="parallelogram">
            <a:avLst>
              <a:gd name="adj" fmla="val 0"/>
            </a:avLst>
          </a:prstGeom>
          <a:solidFill>
            <a:srgbClr val="02283A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98" y="104980"/>
            <a:ext cx="11544604" cy="841219"/>
          </a:xfrm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7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Graphic Background B">
    <p:bg>
      <p:bgPr>
        <a:blipFill dpi="0" rotWithShape="1">
          <a:blip r:embed="rId2" cstate="print">
            <a:alphaModFix amt="2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8771B-0C02-4CB8-B7D4-643F927E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5347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lectronics&#10;&#10;Description generated with high confidence">
            <a:extLst>
              <a:ext uri="{FF2B5EF4-FFF2-40B4-BE49-F238E27FC236}">
                <a16:creationId xmlns:a16="http://schemas.microsoft.com/office/drawing/2014/main" id="{07D2FCBB-5CA8-4A13-92F7-05097665A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930"/>
          <a:stretch/>
        </p:blipFill>
        <p:spPr>
          <a:xfrm>
            <a:off x="813020" y="1976793"/>
            <a:ext cx="10329265" cy="473518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3D4B413-7ABA-4D62-A745-964E62D72307}"/>
              </a:ext>
            </a:extLst>
          </p:cNvPr>
          <p:cNvSpPr/>
          <p:nvPr/>
        </p:nvSpPr>
        <p:spPr>
          <a:xfrm>
            <a:off x="0" y="1"/>
            <a:ext cx="12209199" cy="6864482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C0B775-99D5-46EC-A7BA-2E2D9734DD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3" t="27237" r="22783" b="22559"/>
          <a:stretch/>
        </p:blipFill>
        <p:spPr>
          <a:xfrm>
            <a:off x="9746637" y="278781"/>
            <a:ext cx="2445363" cy="113268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020" y="459792"/>
            <a:ext cx="8933619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Ending slide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4D15970-F8C7-41CF-8B92-D795EAFDB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020" y="2810272"/>
            <a:ext cx="7137800" cy="306822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23E608BF-257B-4C08-8670-5E2D10AA9363}"/>
              </a:ext>
            </a:extLst>
          </p:cNvPr>
          <p:cNvSpPr/>
          <p:nvPr/>
        </p:nvSpPr>
        <p:spPr>
          <a:xfrm>
            <a:off x="-4902" y="2219201"/>
            <a:ext cx="12209199" cy="188665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A9FFFB8A-F29B-41E4-98F3-064D21A1AC2F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10C0927-58C4-4E17-8C56-DD1087D7F778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25" name="Isosceles Triangle 13">
              <a:extLst>
                <a:ext uri="{FF2B5EF4-FFF2-40B4-BE49-F238E27FC236}">
                  <a16:creationId xmlns:a16="http://schemas.microsoft.com/office/drawing/2014/main" id="{738B50FE-F5A9-4A4B-A8BF-1FD536F164A9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26" name="Isosceles Triangle 13">
              <a:extLst>
                <a:ext uri="{FF2B5EF4-FFF2-40B4-BE49-F238E27FC236}">
                  <a16:creationId xmlns:a16="http://schemas.microsoft.com/office/drawing/2014/main" id="{E7AEE9BC-A7E8-4022-A1AC-F35A778E91FE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28" name="Isosceles Triangle 27">
              <a:extLst>
                <a:ext uri="{FF2B5EF4-FFF2-40B4-BE49-F238E27FC236}">
                  <a16:creationId xmlns:a16="http://schemas.microsoft.com/office/drawing/2014/main" id="{9994846E-73E1-4FFC-8BFB-36AEA76F21AD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16C583-8A22-43DA-98C0-CA5DE602114C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A260A9E-FF36-4A32-A832-D71151DDF9D7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A117C8B-DBE2-4B5A-89EC-6C9CDE409C82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71F6398F-C2C8-45E5-8CF9-1BCF4CA4F087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197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/TOC slide">
    <p:bg>
      <p:bgPr>
        <a:blipFill dpi="0" rotWithShape="1">
          <a:blip r:embed="rId2" cstate="print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2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D4B413-7ABA-4D62-A745-964E62D72307}"/>
              </a:ext>
            </a:extLst>
          </p:cNvPr>
          <p:cNvSpPr/>
          <p:nvPr/>
        </p:nvSpPr>
        <p:spPr>
          <a:xfrm>
            <a:off x="23718" y="59392"/>
            <a:ext cx="12192000" cy="6750329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5821" y="230539"/>
            <a:ext cx="8933619" cy="995284"/>
          </a:xfrm>
        </p:spPr>
        <p:txBody>
          <a:bodyPr anchor="b">
            <a:normAutofit/>
          </a:bodyPr>
          <a:lstStyle>
            <a:lvl1pPr>
              <a:defRPr sz="36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Agenda/ Table of Contents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4D15970-F8C7-41CF-8B92-D795EAFDB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68" y="2157897"/>
            <a:ext cx="9167647" cy="3713354"/>
          </a:xfrm>
          <a:noFill/>
        </p:spPr>
        <p:txBody>
          <a:bodyPr>
            <a:normAutofit/>
          </a:bodyPr>
          <a:lstStyle>
            <a:lvl1pPr marL="457200" marR="0" indent="-45720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284163" algn="l"/>
              </a:tabLst>
              <a:defRPr sz="28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E8201160-39F3-44F6-B10B-A42B624037BA}"/>
              </a:ext>
            </a:extLst>
          </p:cNvPr>
          <p:cNvSpPr/>
          <p:nvPr/>
        </p:nvSpPr>
        <p:spPr>
          <a:xfrm>
            <a:off x="6519" y="144151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FA501E95-42E3-480A-AA70-970306B0DA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00068" y="2157897"/>
            <a:ext cx="9167647" cy="3713354"/>
          </a:xfrm>
          <a:noFill/>
        </p:spPr>
        <p:txBody>
          <a:bodyPr>
            <a:normAutofit/>
          </a:bodyPr>
          <a:lstStyle>
            <a:lvl1pPr marL="457200" marR="0" indent="-45720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>
                <a:tab pos="284163" algn="l"/>
              </a:tabLst>
              <a:defRPr sz="28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30" name="Parallelogram 29">
            <a:extLst>
              <a:ext uri="{FF2B5EF4-FFF2-40B4-BE49-F238E27FC236}">
                <a16:creationId xmlns:a16="http://schemas.microsoft.com/office/drawing/2014/main" id="{3E081B35-D209-4040-809B-06921CF2F07C}"/>
              </a:ext>
            </a:extLst>
          </p:cNvPr>
          <p:cNvSpPr/>
          <p:nvPr/>
        </p:nvSpPr>
        <p:spPr>
          <a:xfrm>
            <a:off x="6519" y="144151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D684192C-251D-4DED-9E9F-CC6B5C9F11D1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1A337BF-B824-4D95-8A61-98EEE55E8CB7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33" name="Isosceles Triangle 13">
              <a:extLst>
                <a:ext uri="{FF2B5EF4-FFF2-40B4-BE49-F238E27FC236}">
                  <a16:creationId xmlns:a16="http://schemas.microsoft.com/office/drawing/2014/main" id="{BFAC07ED-257D-4343-9E0C-C348D746064D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4" name="Isosceles Triangle 13">
              <a:extLst>
                <a:ext uri="{FF2B5EF4-FFF2-40B4-BE49-F238E27FC236}">
                  <a16:creationId xmlns:a16="http://schemas.microsoft.com/office/drawing/2014/main" id="{37DCCF42-EA6D-4D9E-B18A-24FA5FFF8610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7533A9F1-2F8D-4FA4-B157-0C1E42F918F5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75741F1-0561-4EBC-9A1E-8F867CBF22C2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625B2B44-3C2C-4DBF-AA0B-E8A2FEC511BD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4319027-2CBA-4BCF-BE14-E3371A935E79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06F9C109-442E-46BE-BD06-3881836C35DE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364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s Slide with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1C2E7AB3-7A24-46BC-A32F-0770F3EDDCEC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1E2749-F39D-4D08-B5F8-4FF90ED19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6" y="73793"/>
            <a:ext cx="10515600" cy="8356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26">
            <a:extLst>
              <a:ext uri="{FF2B5EF4-FFF2-40B4-BE49-F238E27FC236}">
                <a16:creationId xmlns:a16="http://schemas.microsoft.com/office/drawing/2014/main" id="{AF6F0A28-5F23-423B-A31D-8D578FEBF2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1542" y="1419346"/>
            <a:ext cx="9167647" cy="3713354"/>
          </a:xfrm>
        </p:spPr>
        <p:txBody>
          <a:bodyPr>
            <a:normAutofit/>
          </a:bodyPr>
          <a:lstStyle>
            <a:lvl1pPr marL="457200" marR="0" indent="-45720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>
                <a:tab pos="284163" algn="l"/>
              </a:tabLst>
              <a:defRPr sz="28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2" name="Parallelogram 21">
            <a:extLst>
              <a:ext uri="{FF2B5EF4-FFF2-40B4-BE49-F238E27FC236}">
                <a16:creationId xmlns:a16="http://schemas.microsoft.com/office/drawing/2014/main" id="{51DAD09F-B5D8-4C21-8E45-74C3D69287B4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3E5860C-F4D0-4B04-AE34-F52E4E6F175D}"/>
              </a:ext>
            </a:extLst>
          </p:cNvPr>
          <p:cNvGrpSpPr/>
          <p:nvPr/>
        </p:nvGrpSpPr>
        <p:grpSpPr>
          <a:xfrm>
            <a:off x="45156" y="5874656"/>
            <a:ext cx="1007390" cy="935065"/>
            <a:chOff x="10638471" y="715617"/>
            <a:chExt cx="1433505" cy="1272209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C08C63D-9769-44BA-B18A-4D9068FFAEA7}"/>
                </a:ext>
              </a:extLst>
            </p:cNvPr>
            <p:cNvSpPr/>
            <p:nvPr/>
          </p:nvSpPr>
          <p:spPr>
            <a:xfrm>
              <a:off x="10638471" y="715617"/>
              <a:ext cx="1433505" cy="1272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7F4227B-155F-44CF-A8E4-493858344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004" y="815890"/>
              <a:ext cx="1233336" cy="1079169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8FA3E02-7231-41A1-A0D3-2B868B5C9604}"/>
              </a:ext>
            </a:extLst>
          </p:cNvPr>
          <p:cNvGrpSpPr/>
          <p:nvPr/>
        </p:nvGrpSpPr>
        <p:grpSpPr>
          <a:xfrm>
            <a:off x="45156" y="5874656"/>
            <a:ext cx="1007390" cy="935065"/>
            <a:chOff x="10638471" y="715617"/>
            <a:chExt cx="1433505" cy="127220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517B8C1-3D1B-4667-A479-13FCEC72B709}"/>
                </a:ext>
              </a:extLst>
            </p:cNvPr>
            <p:cNvSpPr/>
            <p:nvPr/>
          </p:nvSpPr>
          <p:spPr>
            <a:xfrm>
              <a:off x="10638471" y="715617"/>
              <a:ext cx="1433505" cy="1272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CF81330-B2EA-47ED-9F30-0057B3D4E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004" y="815890"/>
              <a:ext cx="1233336" cy="1079169"/>
            </a:xfrm>
            <a:prstGeom prst="rect">
              <a:avLst/>
            </a:prstGeom>
          </p:spPr>
        </p:pic>
      </p:grp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3A35AD99-B0DB-4FA0-8554-8D97BC9E4558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A34E29-69F4-4F5A-851F-8F421C1D7E28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31" name="Isosceles Triangle 13">
              <a:extLst>
                <a:ext uri="{FF2B5EF4-FFF2-40B4-BE49-F238E27FC236}">
                  <a16:creationId xmlns:a16="http://schemas.microsoft.com/office/drawing/2014/main" id="{D83067BE-51FD-4903-897B-30F2E7D6EFC9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2" name="Isosceles Triangle 13">
              <a:extLst>
                <a:ext uri="{FF2B5EF4-FFF2-40B4-BE49-F238E27FC236}">
                  <a16:creationId xmlns:a16="http://schemas.microsoft.com/office/drawing/2014/main" id="{279F80F7-99C3-40DB-8A16-33F9171C8DF5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1CF94C08-43E7-4928-8E51-07775FD86E3D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CA075DD2-747E-487E-A767-36B2C1337B4D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734636E-9004-4CE0-BD73-9235FD0C9D2F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BD2CECE-F853-4175-BD8D-776987F57896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DBDB5E7-100E-4E0D-8CA0-A2EA0FE999AD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40988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s slide - No Text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1C2E7AB3-7A24-46BC-A32F-0770F3EDDCEC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A2AAE19-A25D-4DA9-AEA7-A84FB6B2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6" y="73793"/>
            <a:ext cx="10515600" cy="8356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FC1B764-D2D2-4476-A3E5-E4260442E2E1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37560CE4-5CBC-4F37-B8C3-64041C3A06E0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8CB8BE6-C7F5-4735-A2E7-631D293D38C8}"/>
              </a:ext>
            </a:extLst>
          </p:cNvPr>
          <p:cNvGrpSpPr/>
          <p:nvPr/>
        </p:nvGrpSpPr>
        <p:grpSpPr>
          <a:xfrm>
            <a:off x="45156" y="5874656"/>
            <a:ext cx="1007390" cy="935065"/>
            <a:chOff x="10638471" y="715617"/>
            <a:chExt cx="1433505" cy="127220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BFFE2DD-3369-408D-8B36-49B5AEF8365A}"/>
                </a:ext>
              </a:extLst>
            </p:cNvPr>
            <p:cNvSpPr/>
            <p:nvPr/>
          </p:nvSpPr>
          <p:spPr>
            <a:xfrm>
              <a:off x="10638471" y="715617"/>
              <a:ext cx="1433505" cy="1272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56CEDE9-2AC6-46F9-B6AB-34B3468B1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004" y="815890"/>
              <a:ext cx="1233336" cy="1079169"/>
            </a:xfrm>
            <a:prstGeom prst="rect">
              <a:avLst/>
            </a:prstGeom>
          </p:spPr>
        </p:pic>
      </p:grp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B51527B-DEDD-42BF-9C6E-FD70932A21EF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95E3233-3189-46B4-B4B7-75C685343592}"/>
              </a:ext>
            </a:extLst>
          </p:cNvPr>
          <p:cNvGrpSpPr/>
          <p:nvPr/>
        </p:nvGrpSpPr>
        <p:grpSpPr>
          <a:xfrm>
            <a:off x="45156" y="5874656"/>
            <a:ext cx="1007390" cy="935065"/>
            <a:chOff x="10638471" y="715617"/>
            <a:chExt cx="1433505" cy="1272209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E3F4D86A-E5C2-4F5E-A917-B1981AE2C99D}"/>
                </a:ext>
              </a:extLst>
            </p:cNvPr>
            <p:cNvSpPr/>
            <p:nvPr/>
          </p:nvSpPr>
          <p:spPr>
            <a:xfrm>
              <a:off x="10638471" y="715617"/>
              <a:ext cx="1433505" cy="12722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DB5BD76-9130-4723-8738-128484B12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4004" y="815890"/>
              <a:ext cx="1233336" cy="1079169"/>
            </a:xfrm>
            <a:prstGeom prst="rect">
              <a:avLst/>
            </a:prstGeom>
          </p:spPr>
        </p:pic>
      </p:grpSp>
      <p:sp>
        <p:nvSpPr>
          <p:cNvPr id="46" name="Isosceles Triangle 45">
            <a:extLst>
              <a:ext uri="{FF2B5EF4-FFF2-40B4-BE49-F238E27FC236}">
                <a16:creationId xmlns:a16="http://schemas.microsoft.com/office/drawing/2014/main" id="{D481995C-02AD-4467-A03F-18675A066275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C351EE0-0F1F-4E8F-B03C-C1FED9680742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48" name="Isosceles Triangle 13">
              <a:extLst>
                <a:ext uri="{FF2B5EF4-FFF2-40B4-BE49-F238E27FC236}">
                  <a16:creationId xmlns:a16="http://schemas.microsoft.com/office/drawing/2014/main" id="{EA250E01-D152-4CC1-8AE0-D1224E652CFB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49" name="Isosceles Triangle 13">
              <a:extLst>
                <a:ext uri="{FF2B5EF4-FFF2-40B4-BE49-F238E27FC236}">
                  <a16:creationId xmlns:a16="http://schemas.microsoft.com/office/drawing/2014/main" id="{35E64B1B-CACA-4485-8B1D-43E5B81EBC6F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53259A3-BF55-48E7-A985-3738EB65A2C6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ACED6E1D-9B4D-4013-9FF4-6B30E59004A5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E95AD073-E0CE-4E98-AB14-21AD81DF3386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FE7AF2D-677C-4BBE-A1F1-7CEEF1F29BC3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508A1B64-8507-40E0-97C4-76492B4F3DCF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ECF1FA0-480E-8A6F-169E-77636791BFD6}"/>
              </a:ext>
            </a:extLst>
          </p:cNvPr>
          <p:cNvSpPr/>
          <p:nvPr userDrawn="1"/>
        </p:nvSpPr>
        <p:spPr>
          <a:xfrm>
            <a:off x="1220433" y="6577243"/>
            <a:ext cx="559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© 2022 </a:t>
            </a:r>
            <a:r>
              <a:rPr lang="en-US" sz="1200" b="0" i="0" dirty="0" err="1">
                <a:solidFill>
                  <a:srgbClr val="1D1C1D"/>
                </a:solidFill>
                <a:effectLst/>
                <a:latin typeface="Slack-Lato"/>
              </a:rPr>
              <a:t>Kalibri</a:t>
            </a: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 Labs | Reproduction or use is prohibited without prior written approval.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634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ntents slide - No Foot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arallelogram 2">
            <a:extLst>
              <a:ext uri="{FF2B5EF4-FFF2-40B4-BE49-F238E27FC236}">
                <a16:creationId xmlns:a16="http://schemas.microsoft.com/office/drawing/2014/main" id="{1C2E7AB3-7A24-46BC-A32F-0770F3EDDCEC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7A2AAE19-A25D-4DA9-AEA7-A84FB6B21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6" y="73793"/>
            <a:ext cx="10515600" cy="83563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6FC1B764-D2D2-4476-A3E5-E4260442E2E1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37560CE4-5CBC-4F37-B8C3-64041C3A06E0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42" name="Parallelogram 41">
            <a:extLst>
              <a:ext uri="{FF2B5EF4-FFF2-40B4-BE49-F238E27FC236}">
                <a16:creationId xmlns:a16="http://schemas.microsoft.com/office/drawing/2014/main" id="{7B51527B-DEDD-42BF-9C6E-FD70932A21EF}"/>
              </a:ext>
            </a:extLst>
          </p:cNvPr>
          <p:cNvSpPr/>
          <p:nvPr/>
        </p:nvSpPr>
        <p:spPr>
          <a:xfrm flipV="1">
            <a:off x="-26732" y="919972"/>
            <a:ext cx="10774443" cy="45719"/>
          </a:xfrm>
          <a:prstGeom prst="parallelogram">
            <a:avLst>
              <a:gd name="adj" fmla="val 98656"/>
            </a:avLst>
          </a:prstGeom>
          <a:solidFill>
            <a:srgbClr val="3F607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C2374FB7-0A33-44B8-B8A7-08DD129BAD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" y="6189331"/>
            <a:ext cx="606732" cy="60673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594701-977B-4FA6-A72B-136AB3E9622C}"/>
              </a:ext>
            </a:extLst>
          </p:cNvPr>
          <p:cNvSpPr/>
          <p:nvPr/>
        </p:nvSpPr>
        <p:spPr>
          <a:xfrm>
            <a:off x="3010703" y="6581001"/>
            <a:ext cx="559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© 2022 </a:t>
            </a:r>
            <a:r>
              <a:rPr lang="en-US" sz="1200" b="0" i="0" dirty="0" err="1">
                <a:solidFill>
                  <a:srgbClr val="1D1C1D"/>
                </a:solidFill>
                <a:effectLst/>
                <a:latin typeface="Slack-Lato"/>
              </a:rPr>
              <a:t>Kalibri</a:t>
            </a: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 Labs | Reproduction or use is prohibited without prior written approval.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34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Divider A">
    <p:bg>
      <p:bgPr>
        <a:blipFill dpi="0" rotWithShape="1">
          <a:blip r:embed="rId2" cstate="print">
            <a:alphaModFix amt="67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3D4B413-7ABA-4D62-A745-964E62D72307}"/>
              </a:ext>
            </a:extLst>
          </p:cNvPr>
          <p:cNvSpPr/>
          <p:nvPr/>
        </p:nvSpPr>
        <p:spPr>
          <a:xfrm>
            <a:off x="0" y="3738476"/>
            <a:ext cx="12234336" cy="3126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59BC627-67CD-4CBF-BF97-F018780421EA}"/>
              </a:ext>
            </a:extLst>
          </p:cNvPr>
          <p:cNvSpPr/>
          <p:nvPr/>
        </p:nvSpPr>
        <p:spPr>
          <a:xfrm>
            <a:off x="2" y="3544602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704" y="3808699"/>
            <a:ext cx="10515600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4D15970-F8C7-41CF-8B92-D795EAFDB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2"/>
            <a:ext cx="8015288" cy="830263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36785B7-A15C-457F-BC93-9B130DFE16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385" y="-586356"/>
            <a:ext cx="4512303" cy="2256152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61B99721-245F-41CD-B030-DAB4644D5A19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85B884C-0486-499D-9350-1EF37115C13C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22" name="Isosceles Triangle 13">
              <a:extLst>
                <a:ext uri="{FF2B5EF4-FFF2-40B4-BE49-F238E27FC236}">
                  <a16:creationId xmlns:a16="http://schemas.microsoft.com/office/drawing/2014/main" id="{45049787-7FB2-4AAD-95AA-0ABDC63D4D6E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24" name="Isosceles Triangle 13">
              <a:extLst>
                <a:ext uri="{FF2B5EF4-FFF2-40B4-BE49-F238E27FC236}">
                  <a16:creationId xmlns:a16="http://schemas.microsoft.com/office/drawing/2014/main" id="{F9B55A78-5BEC-4CC9-86CA-7D856895AAA2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736E49E6-2DFA-4131-90DB-4731D3C686B5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35ED5F1-FE06-4763-85ED-2FE82D1DDB36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1091B7C-616C-4999-893A-BA1B5D7F1908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CB1277-FF55-488A-8A00-1AC152AEBDE0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2ACB69A-5BD3-4491-8C2C-E258550C19F6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748926-C4A7-0E41-BAFE-9B928C5B773C}"/>
              </a:ext>
            </a:extLst>
          </p:cNvPr>
          <p:cNvSpPr/>
          <p:nvPr userDrawn="1"/>
        </p:nvSpPr>
        <p:spPr>
          <a:xfrm>
            <a:off x="1280521" y="6596030"/>
            <a:ext cx="5592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© 2022 </a:t>
            </a:r>
            <a:r>
              <a:rPr lang="en-US" sz="1200" b="0" i="0" dirty="0" err="1">
                <a:solidFill>
                  <a:srgbClr val="1D1C1D"/>
                </a:solidFill>
                <a:effectLst/>
                <a:latin typeface="Slack-Lato"/>
              </a:rPr>
              <a:t>Kalibri</a:t>
            </a:r>
            <a:r>
              <a:rPr lang="en-US" sz="1200" b="0" i="0" dirty="0">
                <a:solidFill>
                  <a:srgbClr val="1D1C1D"/>
                </a:solidFill>
                <a:effectLst/>
                <a:latin typeface="Slack-Lato"/>
              </a:rPr>
              <a:t> Labs | Reproduction or use is prohibited without prior written approval.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01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Divider B">
    <p:bg>
      <p:bgPr>
        <a:blipFill dpi="0" rotWithShape="1">
          <a:blip r:embed="rId2" cstate="print">
            <a:alphaModFix amt="4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2000" t="-37000" r="-1000" b="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74CA7EB3-5EF2-462C-B612-3BBB2B5DAB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141" y="-410027"/>
            <a:ext cx="4512303" cy="2256152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E3D4B413-7ABA-4D62-A745-964E62D72307}"/>
              </a:ext>
            </a:extLst>
          </p:cNvPr>
          <p:cNvSpPr/>
          <p:nvPr/>
        </p:nvSpPr>
        <p:spPr>
          <a:xfrm>
            <a:off x="-21168" y="3745984"/>
            <a:ext cx="12234336" cy="311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704" y="3808700"/>
            <a:ext cx="10515600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4D15970-F8C7-41CF-8B92-D795EAFDB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3"/>
            <a:ext cx="8015288" cy="830263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id="{159BC627-67CD-4CBF-BF97-F018780421EA}"/>
              </a:ext>
            </a:extLst>
          </p:cNvPr>
          <p:cNvSpPr/>
          <p:nvPr/>
        </p:nvSpPr>
        <p:spPr>
          <a:xfrm>
            <a:off x="3" y="355599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610F0B-F0A7-4F71-AEC3-7922571EFD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141" y="-410027"/>
            <a:ext cx="4512303" cy="2256152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FEB0C48-515D-47A7-A40B-9EFCE7804D50}"/>
              </a:ext>
            </a:extLst>
          </p:cNvPr>
          <p:cNvSpPr/>
          <p:nvPr/>
        </p:nvSpPr>
        <p:spPr>
          <a:xfrm>
            <a:off x="-21168" y="3745984"/>
            <a:ext cx="12234336" cy="3114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777B667A-D4DC-412A-B355-6EAA1215057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3"/>
            <a:ext cx="8015288" cy="830263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33" name="Parallelogram 32">
            <a:extLst>
              <a:ext uri="{FF2B5EF4-FFF2-40B4-BE49-F238E27FC236}">
                <a16:creationId xmlns:a16="http://schemas.microsoft.com/office/drawing/2014/main" id="{2D9E6586-923E-446E-B696-00A56BD63A5D}"/>
              </a:ext>
            </a:extLst>
          </p:cNvPr>
          <p:cNvSpPr/>
          <p:nvPr/>
        </p:nvSpPr>
        <p:spPr>
          <a:xfrm>
            <a:off x="3" y="355599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32B241C5-E73E-4FC2-AF6D-044C250CF0AF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2B9CF61-5D96-404E-8C04-B204294697A1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36" name="Isosceles Triangle 13">
              <a:extLst>
                <a:ext uri="{FF2B5EF4-FFF2-40B4-BE49-F238E27FC236}">
                  <a16:creationId xmlns:a16="http://schemas.microsoft.com/office/drawing/2014/main" id="{1E50A7C5-E8C1-476A-B043-755F03C5C688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7" name="Isosceles Triangle 13">
              <a:extLst>
                <a:ext uri="{FF2B5EF4-FFF2-40B4-BE49-F238E27FC236}">
                  <a16:creationId xmlns:a16="http://schemas.microsoft.com/office/drawing/2014/main" id="{8F3C7FDD-6FC7-41BD-88F8-551B716405EE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A3D7B738-E863-4605-A4C4-D1DE66026303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C7CA4802-7341-4362-9B69-04D2A01D06FC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08C1DA5-14D6-4A06-81C7-DD141BA418C4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1FC8D9A-9B82-4740-831C-80610B40E8B5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20509AC1-7905-44AE-8C9D-C8B6902F66EF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  <p:sp>
        <p:nvSpPr>
          <p:cNvPr id="22" name="Title 12">
            <a:extLst>
              <a:ext uri="{FF2B5EF4-FFF2-40B4-BE49-F238E27FC236}">
                <a16:creationId xmlns:a16="http://schemas.microsoft.com/office/drawing/2014/main" id="{0CF47816-F4A1-4AF2-B5D7-DC69D814A0FB}"/>
              </a:ext>
            </a:extLst>
          </p:cNvPr>
          <p:cNvSpPr txBox="1">
            <a:spLocks/>
          </p:cNvSpPr>
          <p:nvPr/>
        </p:nvSpPr>
        <p:spPr>
          <a:xfrm>
            <a:off x="503963" y="39120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1" kern="120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Section divider slide</a:t>
            </a:r>
          </a:p>
        </p:txBody>
      </p:sp>
    </p:spTree>
    <p:extLst>
      <p:ext uri="{BB962C8B-B14F-4D97-AF65-F5344CB8AC3E}">
        <p14:creationId xmlns:p14="http://schemas.microsoft.com/office/powerpoint/2010/main" val="1152279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Divider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generated with high confidence">
            <a:extLst>
              <a:ext uri="{FF2B5EF4-FFF2-40B4-BE49-F238E27FC236}">
                <a16:creationId xmlns:a16="http://schemas.microsoft.com/office/drawing/2014/main" id="{AE942C99-3BC3-4DAA-8F98-EC80DEB926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 t="13471" r="121" b="58164"/>
          <a:stretch/>
        </p:blipFill>
        <p:spPr>
          <a:xfrm>
            <a:off x="-2743200" y="2"/>
            <a:ext cx="17551400" cy="3555217"/>
          </a:xfrm>
          <a:prstGeom prst="rect">
            <a:avLst/>
          </a:prstGeom>
        </p:spPr>
      </p:pic>
      <p:sp>
        <p:nvSpPr>
          <p:cNvPr id="17" name="Title 12">
            <a:extLst>
              <a:ext uri="{FF2B5EF4-FFF2-40B4-BE49-F238E27FC236}">
                <a16:creationId xmlns:a16="http://schemas.microsoft.com/office/drawing/2014/main" id="{201C7E38-ADE7-48D0-AD75-658F4E2CC5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704" y="3808700"/>
            <a:ext cx="10515600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18" name="Text Placeholder 26">
            <a:extLst>
              <a:ext uri="{FF2B5EF4-FFF2-40B4-BE49-F238E27FC236}">
                <a16:creationId xmlns:a16="http://schemas.microsoft.com/office/drawing/2014/main" id="{E85A6799-8460-4F4D-874A-1F5C123A24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3"/>
            <a:ext cx="8015288" cy="830263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1" name="Parallelogram 20">
            <a:extLst>
              <a:ext uri="{FF2B5EF4-FFF2-40B4-BE49-F238E27FC236}">
                <a16:creationId xmlns:a16="http://schemas.microsoft.com/office/drawing/2014/main" id="{580F9650-A833-4516-94E9-5389A2D049E8}"/>
              </a:ext>
            </a:extLst>
          </p:cNvPr>
          <p:cNvSpPr/>
          <p:nvPr/>
        </p:nvSpPr>
        <p:spPr>
          <a:xfrm>
            <a:off x="3" y="355599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5782D32-70D6-4003-9C40-3D2678F6A7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339" y="-410027"/>
            <a:ext cx="4512303" cy="2256152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8525F4AF-7EAB-4686-B8DC-A961763C79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1" t="13471" r="121" b="58164"/>
          <a:stretch/>
        </p:blipFill>
        <p:spPr>
          <a:xfrm>
            <a:off x="-2743200" y="2"/>
            <a:ext cx="17551400" cy="3555217"/>
          </a:xfrm>
          <a:prstGeom prst="rect">
            <a:avLst/>
          </a:prstGeom>
        </p:spPr>
      </p:pic>
      <p:sp>
        <p:nvSpPr>
          <p:cNvPr id="23" name="Parallelogram 22">
            <a:extLst>
              <a:ext uri="{FF2B5EF4-FFF2-40B4-BE49-F238E27FC236}">
                <a16:creationId xmlns:a16="http://schemas.microsoft.com/office/drawing/2014/main" id="{0104AF9F-4C89-43EE-9D11-E152E6A935F5}"/>
              </a:ext>
            </a:extLst>
          </p:cNvPr>
          <p:cNvSpPr/>
          <p:nvPr/>
        </p:nvSpPr>
        <p:spPr>
          <a:xfrm>
            <a:off x="3" y="3555998"/>
            <a:ext cx="12209199" cy="19387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78EF500-DA21-4602-804C-DE41A9F2D8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339" y="-410027"/>
            <a:ext cx="4512303" cy="2256152"/>
          </a:xfrm>
          <a:prstGeom prst="rect">
            <a:avLst/>
          </a:prstGeom>
        </p:spPr>
      </p:pic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F440A8EA-4359-4396-987C-DC88DCD2A532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ED4B4BD-E10E-4B17-9BE3-2EA9F52F62AF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34" name="Isosceles Triangle 13">
              <a:extLst>
                <a:ext uri="{FF2B5EF4-FFF2-40B4-BE49-F238E27FC236}">
                  <a16:creationId xmlns:a16="http://schemas.microsoft.com/office/drawing/2014/main" id="{CD6BD54C-8C59-4061-A3CF-977B9C58AFB7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5" name="Isosceles Triangle 13">
              <a:extLst>
                <a:ext uri="{FF2B5EF4-FFF2-40B4-BE49-F238E27FC236}">
                  <a16:creationId xmlns:a16="http://schemas.microsoft.com/office/drawing/2014/main" id="{DA05A3A1-5A17-4A77-B1B5-2EF93F29DECE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73FE6DCE-2137-4BB5-84D2-E972C91750C6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CD3B3F8-359C-4AE5-9D60-E422E4D4DB4C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B8B09BEE-E203-4B49-90DF-FBF4F488B2D6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ECCB652-462E-43C7-8B30-C85D1410D02E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BC003AB-8A0F-4925-9894-12DB9947F329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60471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Divider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large city&#10;&#10;Description generated with very high confidence">
            <a:extLst>
              <a:ext uri="{FF2B5EF4-FFF2-40B4-BE49-F238E27FC236}">
                <a16:creationId xmlns:a16="http://schemas.microsoft.com/office/drawing/2014/main" id="{E0987D97-EF61-4F4D-BE8E-18EA9C232D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1" t="21417" r="14417"/>
          <a:stretch/>
        </p:blipFill>
        <p:spPr>
          <a:xfrm>
            <a:off x="0" y="2"/>
            <a:ext cx="12234336" cy="356698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1A53B84-BA7C-46DA-88EB-D2821E8FE054}"/>
              </a:ext>
            </a:extLst>
          </p:cNvPr>
          <p:cNvCxnSpPr>
            <a:cxnSpLocks/>
          </p:cNvCxnSpPr>
          <p:nvPr/>
        </p:nvCxnSpPr>
        <p:spPr>
          <a:xfrm flipH="1">
            <a:off x="1295404" y="-37871"/>
            <a:ext cx="1896531" cy="360485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0C6DBA-7E2B-46B7-B2A3-2510AC7960DA}"/>
              </a:ext>
            </a:extLst>
          </p:cNvPr>
          <p:cNvCxnSpPr>
            <a:cxnSpLocks/>
          </p:cNvCxnSpPr>
          <p:nvPr/>
        </p:nvCxnSpPr>
        <p:spPr>
          <a:xfrm flipH="1">
            <a:off x="8187012" y="-37871"/>
            <a:ext cx="1939123" cy="360485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2">
            <a:extLst>
              <a:ext uri="{FF2B5EF4-FFF2-40B4-BE49-F238E27FC236}">
                <a16:creationId xmlns:a16="http://schemas.microsoft.com/office/drawing/2014/main" id="{04AF78E0-4FEE-4B8E-B7B3-AC0E8BC4B6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704" y="3808700"/>
            <a:ext cx="10515600" cy="1325563"/>
          </a:xfrm>
        </p:spPr>
        <p:txBody>
          <a:bodyPr>
            <a:normAutofit/>
          </a:bodyPr>
          <a:lstStyle>
            <a:lvl1pPr>
              <a:defRPr sz="3500" b="1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dirty="0"/>
              <a:t>Section divider slide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4D15970-F8C7-41CF-8B92-D795EAFDBF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3"/>
            <a:ext cx="8015288" cy="830263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3D4B413-7ABA-4D62-A745-964E62D72307}"/>
              </a:ext>
            </a:extLst>
          </p:cNvPr>
          <p:cNvSpPr/>
          <p:nvPr/>
        </p:nvSpPr>
        <p:spPr>
          <a:xfrm>
            <a:off x="0" y="-37873"/>
            <a:ext cx="12234336" cy="36048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9AAC710A-C88D-434B-9DE6-465704882B48}"/>
              </a:ext>
            </a:extLst>
          </p:cNvPr>
          <p:cNvSpPr/>
          <p:nvPr/>
        </p:nvSpPr>
        <p:spPr>
          <a:xfrm>
            <a:off x="0" y="3555997"/>
            <a:ext cx="12234336" cy="17996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0BF021E-4EFC-49E9-ADFE-36251C9CBA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339" y="-410027"/>
            <a:ext cx="4512303" cy="2256152"/>
          </a:xfrm>
          <a:prstGeom prst="rect">
            <a:avLst/>
          </a:prstGeom>
        </p:spPr>
      </p:pic>
      <p:pic>
        <p:nvPicPr>
          <p:cNvPr id="17" name="Picture 16" descr="A large city&#10;&#10;Description generated with very high confidence">
            <a:extLst>
              <a:ext uri="{FF2B5EF4-FFF2-40B4-BE49-F238E27FC236}">
                <a16:creationId xmlns:a16="http://schemas.microsoft.com/office/drawing/2014/main" id="{E80AFF5E-D5D8-4239-9BF9-997BA87A48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21" t="21417" r="14417"/>
          <a:stretch/>
        </p:blipFill>
        <p:spPr>
          <a:xfrm>
            <a:off x="0" y="2"/>
            <a:ext cx="12234336" cy="3566980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51ABFB-0D83-4309-8C11-1D9940026187}"/>
              </a:ext>
            </a:extLst>
          </p:cNvPr>
          <p:cNvCxnSpPr>
            <a:cxnSpLocks/>
          </p:cNvCxnSpPr>
          <p:nvPr/>
        </p:nvCxnSpPr>
        <p:spPr>
          <a:xfrm flipH="1">
            <a:off x="1295404" y="-37871"/>
            <a:ext cx="1896531" cy="360485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1022F26-E371-4BA9-B94F-279F68AD8BBB}"/>
              </a:ext>
            </a:extLst>
          </p:cNvPr>
          <p:cNvCxnSpPr>
            <a:cxnSpLocks/>
          </p:cNvCxnSpPr>
          <p:nvPr/>
        </p:nvCxnSpPr>
        <p:spPr>
          <a:xfrm flipH="1">
            <a:off x="8187012" y="-37871"/>
            <a:ext cx="1939123" cy="3604855"/>
          </a:xfrm>
          <a:prstGeom prst="line">
            <a:avLst/>
          </a:prstGeom>
          <a:ln w="1016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2618256-DF54-4A91-911C-65FA9B7AB3F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1" y="5207003"/>
            <a:ext cx="8015288" cy="830263"/>
          </a:xfrm>
        </p:spPr>
        <p:txBody>
          <a:bodyPr>
            <a:normAutofit/>
          </a:bodyPr>
          <a:lstStyle>
            <a:lvl1pPr marL="0" marR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pPr lvl="0"/>
            <a:r>
              <a:rPr lang="en-US" dirty="0"/>
              <a:t>Describe what’s coming up next!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804D109-AFCC-4CDA-BA8F-03978BE42000}"/>
              </a:ext>
            </a:extLst>
          </p:cNvPr>
          <p:cNvSpPr/>
          <p:nvPr/>
        </p:nvSpPr>
        <p:spPr>
          <a:xfrm>
            <a:off x="0" y="-37873"/>
            <a:ext cx="12234336" cy="360485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sp>
        <p:nvSpPr>
          <p:cNvPr id="32" name="Parallelogram 31">
            <a:extLst>
              <a:ext uri="{FF2B5EF4-FFF2-40B4-BE49-F238E27FC236}">
                <a16:creationId xmlns:a16="http://schemas.microsoft.com/office/drawing/2014/main" id="{E401F5B0-295B-4FC1-B2FC-43C5427D38DE}"/>
              </a:ext>
            </a:extLst>
          </p:cNvPr>
          <p:cNvSpPr/>
          <p:nvPr/>
        </p:nvSpPr>
        <p:spPr>
          <a:xfrm>
            <a:off x="0" y="3555997"/>
            <a:ext cx="12234336" cy="179963"/>
          </a:xfrm>
          <a:prstGeom prst="parallelogram">
            <a:avLst>
              <a:gd name="adj" fmla="val 0"/>
            </a:avLst>
          </a:prstGeom>
          <a:solidFill>
            <a:srgbClr val="0228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>
              <a:solidFill>
                <a:prstClr val="white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E6C45EE-83F2-4BE8-877D-F2DE1B9845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8339" y="-410027"/>
            <a:ext cx="4512303" cy="2256152"/>
          </a:xfrm>
          <a:prstGeom prst="rect">
            <a:avLst/>
          </a:prstGeom>
        </p:spPr>
      </p:pic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54AAEA89-7A73-4DD4-A4E2-862F7E98F944}"/>
              </a:ext>
            </a:extLst>
          </p:cNvPr>
          <p:cNvSpPr/>
          <p:nvPr/>
        </p:nvSpPr>
        <p:spPr>
          <a:xfrm rot="16200000" flipH="1">
            <a:off x="11460895" y="6140493"/>
            <a:ext cx="785415" cy="679656"/>
          </a:xfrm>
          <a:prstGeom prst="triangle">
            <a:avLst>
              <a:gd name="adj" fmla="val 100000"/>
            </a:avLst>
          </a:prstGeom>
          <a:solidFill>
            <a:srgbClr val="9B301C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 sz="1351" dirty="0">
              <a:solidFill>
                <a:prstClr val="white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8D80FBD-8132-4EC6-B716-85C23254E3A1}"/>
              </a:ext>
            </a:extLst>
          </p:cNvPr>
          <p:cNvGrpSpPr/>
          <p:nvPr/>
        </p:nvGrpSpPr>
        <p:grpSpPr>
          <a:xfrm>
            <a:off x="6814627" y="4649635"/>
            <a:ext cx="5401091" cy="2239392"/>
            <a:chOff x="6814627" y="4649635"/>
            <a:chExt cx="5401091" cy="2239392"/>
          </a:xfrm>
        </p:grpSpPr>
        <p:sp>
          <p:nvSpPr>
            <p:cNvPr id="42" name="Isosceles Triangle 13">
              <a:extLst>
                <a:ext uri="{FF2B5EF4-FFF2-40B4-BE49-F238E27FC236}">
                  <a16:creationId xmlns:a16="http://schemas.microsoft.com/office/drawing/2014/main" id="{3E56B456-362D-4022-B70F-80DDDAD8A3FE}"/>
                </a:ext>
              </a:extLst>
            </p:cNvPr>
            <p:cNvSpPr/>
            <p:nvPr/>
          </p:nvSpPr>
          <p:spPr>
            <a:xfrm>
              <a:off x="6814627" y="4649635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43" name="Isosceles Triangle 13">
              <a:extLst>
                <a:ext uri="{FF2B5EF4-FFF2-40B4-BE49-F238E27FC236}">
                  <a16:creationId xmlns:a16="http://schemas.microsoft.com/office/drawing/2014/main" id="{AD833611-AC91-4492-BBF4-7F9187C748C1}"/>
                </a:ext>
              </a:extLst>
            </p:cNvPr>
            <p:cNvSpPr/>
            <p:nvPr/>
          </p:nvSpPr>
          <p:spPr>
            <a:xfrm>
              <a:off x="6814627" y="4665633"/>
              <a:ext cx="5401091" cy="2217035"/>
            </a:xfrm>
            <a:custGeom>
              <a:avLst/>
              <a:gdLst>
                <a:gd name="connsiteX0" fmla="*/ 0 w 1163964"/>
                <a:gd name="connsiteY0" fmla="*/ 1023218 h 1023218"/>
                <a:gd name="connsiteX1" fmla="*/ 1163964 w 1163964"/>
                <a:gd name="connsiteY1" fmla="*/ 0 h 1023218"/>
                <a:gd name="connsiteX2" fmla="*/ 1163964 w 1163964"/>
                <a:gd name="connsiteY2" fmla="*/ 1023218 h 1023218"/>
                <a:gd name="connsiteX3" fmla="*/ 0 w 1163964"/>
                <a:gd name="connsiteY3" fmla="*/ 1023218 h 1023218"/>
                <a:gd name="connsiteX0" fmla="*/ 0 w 1163964"/>
                <a:gd name="connsiteY0" fmla="*/ 1023218 h 1023218"/>
                <a:gd name="connsiteX1" fmla="*/ 775344 w 1163964"/>
                <a:gd name="connsiteY1" fmla="*/ 575533 h 1023218"/>
                <a:gd name="connsiteX2" fmla="*/ 1163964 w 1163964"/>
                <a:gd name="connsiteY2" fmla="*/ 0 h 1023218"/>
                <a:gd name="connsiteX3" fmla="*/ 1163964 w 1163964"/>
                <a:gd name="connsiteY3" fmla="*/ 1023218 h 1023218"/>
                <a:gd name="connsiteX4" fmla="*/ 0 w 1163964"/>
                <a:gd name="connsiteY4" fmla="*/ 1023218 h 1023218"/>
                <a:gd name="connsiteX0" fmla="*/ 0 w 1186824"/>
                <a:gd name="connsiteY0" fmla="*/ 1709018 h 1709018"/>
                <a:gd name="connsiteX1" fmla="*/ 775344 w 1186824"/>
                <a:gd name="connsiteY1" fmla="*/ 1261333 h 1709018"/>
                <a:gd name="connsiteX2" fmla="*/ 1186824 w 1186824"/>
                <a:gd name="connsiteY2" fmla="*/ 0 h 1709018"/>
                <a:gd name="connsiteX3" fmla="*/ 1163964 w 1186824"/>
                <a:gd name="connsiteY3" fmla="*/ 1709018 h 1709018"/>
                <a:gd name="connsiteX4" fmla="*/ 0 w 1186824"/>
                <a:gd name="connsiteY4" fmla="*/ 1709018 h 1709018"/>
                <a:gd name="connsiteX0" fmla="*/ 0 w 1781184"/>
                <a:gd name="connsiteY0" fmla="*/ 1709018 h 1709018"/>
                <a:gd name="connsiteX1" fmla="*/ 1369704 w 1781184"/>
                <a:gd name="connsiteY1" fmla="*/ 126133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1781184"/>
                <a:gd name="connsiteY0" fmla="*/ 1709018 h 1709018"/>
                <a:gd name="connsiteX1" fmla="*/ 1266834 w 1781184"/>
                <a:gd name="connsiteY1" fmla="*/ 1158463 h 1709018"/>
                <a:gd name="connsiteX2" fmla="*/ 1781184 w 1781184"/>
                <a:gd name="connsiteY2" fmla="*/ 0 h 1709018"/>
                <a:gd name="connsiteX3" fmla="*/ 1758324 w 1781184"/>
                <a:gd name="connsiteY3" fmla="*/ 1709018 h 1709018"/>
                <a:gd name="connsiteX4" fmla="*/ 0 w 1781184"/>
                <a:gd name="connsiteY4" fmla="*/ 1709018 h 1709018"/>
                <a:gd name="connsiteX0" fmla="*/ 0 w 5622934"/>
                <a:gd name="connsiteY0" fmla="*/ 1696318 h 1709018"/>
                <a:gd name="connsiteX1" fmla="*/ 5108584 w 5622934"/>
                <a:gd name="connsiteY1" fmla="*/ 11584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803784 w 5622934"/>
                <a:gd name="connsiteY1" fmla="*/ 136801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4962534 w 5622934"/>
                <a:gd name="connsiteY1" fmla="*/ 1196563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072906 w 5622934"/>
                <a:gd name="connsiteY1" fmla="*/ 120786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08900 w 5622934"/>
                <a:gd name="connsiteY1" fmla="*/ 1147764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411631 w 5622934"/>
                <a:gd name="connsiteY1" fmla="*/ 1133981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  <a:gd name="connsiteX0" fmla="*/ 0 w 5622934"/>
                <a:gd name="connsiteY0" fmla="*/ 1696318 h 1709018"/>
                <a:gd name="connsiteX1" fmla="*/ 5287463 w 5622934"/>
                <a:gd name="connsiteY1" fmla="*/ 1251380 h 1709018"/>
                <a:gd name="connsiteX2" fmla="*/ 5622934 w 5622934"/>
                <a:gd name="connsiteY2" fmla="*/ 0 h 1709018"/>
                <a:gd name="connsiteX3" fmla="*/ 5600074 w 5622934"/>
                <a:gd name="connsiteY3" fmla="*/ 1709018 h 1709018"/>
                <a:gd name="connsiteX4" fmla="*/ 0 w 5622934"/>
                <a:gd name="connsiteY4" fmla="*/ 1696318 h 170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2934" h="1709018">
                  <a:moveTo>
                    <a:pt x="0" y="1696318"/>
                  </a:moveTo>
                  <a:cubicBezTo>
                    <a:pt x="26038" y="1676630"/>
                    <a:pt x="5261425" y="1271068"/>
                    <a:pt x="5287463" y="1251380"/>
                  </a:cubicBezTo>
                  <a:lnTo>
                    <a:pt x="5622934" y="0"/>
                  </a:lnTo>
                  <a:lnTo>
                    <a:pt x="5600074" y="1709018"/>
                  </a:lnTo>
                  <a:lnTo>
                    <a:pt x="0" y="1696318"/>
                  </a:lnTo>
                  <a:close/>
                </a:path>
              </a:pathLst>
            </a:custGeom>
            <a:solidFill>
              <a:srgbClr val="3F6075">
                <a:alpha val="75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sp>
          <p:nvSpPr>
            <p:cNvPr id="44" name="Isosceles Triangle 43">
              <a:extLst>
                <a:ext uri="{FF2B5EF4-FFF2-40B4-BE49-F238E27FC236}">
                  <a16:creationId xmlns:a16="http://schemas.microsoft.com/office/drawing/2014/main" id="{22541533-1095-49F0-B62D-BE9DBB66C5D4}"/>
                </a:ext>
              </a:extLst>
            </p:cNvPr>
            <p:cNvSpPr/>
            <p:nvPr/>
          </p:nvSpPr>
          <p:spPr>
            <a:xfrm rot="16200000" flipH="1">
              <a:off x="11464068" y="6156491"/>
              <a:ext cx="785415" cy="679656"/>
            </a:xfrm>
            <a:prstGeom prst="triangle">
              <a:avLst>
                <a:gd name="adj" fmla="val 100000"/>
              </a:avLst>
            </a:prstGeom>
            <a:solidFill>
              <a:srgbClr val="9B301C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sz="1351" dirty="0">
                <a:solidFill>
                  <a:prstClr val="white"/>
                </a:solidFill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236E04D-F5E3-436E-B11E-F20435D4C3AF}"/>
                </a:ext>
              </a:extLst>
            </p:cNvPr>
            <p:cNvGrpSpPr/>
            <p:nvPr/>
          </p:nvGrpSpPr>
          <p:grpSpPr>
            <a:xfrm>
              <a:off x="9090495" y="6181141"/>
              <a:ext cx="2506733" cy="707886"/>
              <a:chOff x="9101426" y="6168284"/>
              <a:chExt cx="2506733" cy="707886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FC001229-F905-48AB-BAFC-5C88FED8C119}"/>
                  </a:ext>
                </a:extLst>
              </p:cNvPr>
              <p:cNvSpPr txBox="1"/>
              <p:nvPr/>
            </p:nvSpPr>
            <p:spPr>
              <a:xfrm>
                <a:off x="9101426" y="6539775"/>
                <a:ext cx="250673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1200" b="1" dirty="0">
                    <a:solidFill>
                      <a:prstClr val="white"/>
                    </a:solidFill>
                    <a:cs typeface="Calibri" panose="020F0502020204030204" pitchFamily="34" charset="0"/>
                  </a:rPr>
                  <a:t>discovery       analytics       insights  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DF04AB9-1D63-466C-85AC-22DEB026C279}"/>
                  </a:ext>
                </a:extLst>
              </p:cNvPr>
              <p:cNvSpPr txBox="1"/>
              <p:nvPr/>
            </p:nvSpPr>
            <p:spPr>
              <a:xfrm>
                <a:off x="9813357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9898A2A-807A-4DA5-BEE9-9E41C89E75C3}"/>
                  </a:ext>
                </a:extLst>
              </p:cNvPr>
              <p:cNvSpPr txBox="1"/>
              <p:nvPr/>
            </p:nvSpPr>
            <p:spPr>
              <a:xfrm>
                <a:off x="10672039" y="6168284"/>
                <a:ext cx="25037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4000" dirty="0">
                    <a:solidFill>
                      <a:srgbClr val="9B301C"/>
                    </a:solidFill>
                    <a:latin typeface="Malgun Gothic Semilight" panose="020B0502040204020203" pitchFamily="34" charset="-128"/>
                    <a:ea typeface="Malgun Gothic Semilight" panose="020B0502040204020203" pitchFamily="34" charset="-128"/>
                    <a:cs typeface="Malgun Gothic Semilight" panose="020B0502040204020203" pitchFamily="34" charset="-128"/>
                  </a:rPr>
                  <a:t>.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33629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C1EE26-5DA9-4FDD-9A14-505FCA227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15" y="184702"/>
            <a:ext cx="10515600" cy="835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64130-5EF9-496B-B8FC-2CFF7E0048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815" y="1831201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58D31-0F93-4723-88D3-141B0F0086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678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CBF4E33-7A92-4867-B3E0-614724EC6EAB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8/22/2022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1051F-382B-4461-A8A4-119CF924C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5009C0-ED6B-40F6-A654-DF39A73C33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14815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065D329-367B-43E6-90F1-1C695ED55A99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914377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769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90" r:id="rId2"/>
    <p:sldLayoutId id="2147483691" r:id="rId3"/>
    <p:sldLayoutId id="2147483692" r:id="rId4"/>
    <p:sldLayoutId id="2147483716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15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02283A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Tx/>
        <a:buBlip>
          <a:blip r:embed="rId14"/>
        </a:buBlip>
        <a:defRPr sz="280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1pPr>
      <a:lvl2pPr marL="800089" indent="-342900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algun Gothic Semilight" panose="020B0502040204020203" pitchFamily="34" charset="-128"/>
          <a:ea typeface="Malgun Gothic Semilight" panose="020B0502040204020203" pitchFamily="34" charset="-128"/>
          <a:cs typeface="Malgun Gothic Semilight" panose="020B0502040204020203" pitchFamily="34" charset="-128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cindy@kalibrilabs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317D6-2FEF-DB65-CE30-C6B0836E9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5" y="1009876"/>
            <a:ext cx="5575614" cy="2419124"/>
          </a:xfrm>
        </p:spPr>
        <p:txBody>
          <a:bodyPr/>
          <a:lstStyle/>
          <a:p>
            <a:r>
              <a:rPr lang="en-US" sz="3600" dirty="0"/>
              <a:t>Kalibri Labs</a:t>
            </a:r>
            <a:br>
              <a:rPr lang="en-US" sz="3600" dirty="0"/>
            </a:br>
            <a:r>
              <a:rPr lang="en-US" sz="1800" i="1" dirty="0"/>
              <a:t>State of the Industry Analysis</a:t>
            </a:r>
            <a:br>
              <a:rPr lang="en-US" sz="1800" i="1" dirty="0"/>
            </a:br>
            <a:r>
              <a:rPr lang="en-US" sz="1800" i="1" dirty="0"/>
              <a:t>through Week of August 12th, 2022</a:t>
            </a:r>
            <a:br>
              <a:rPr lang="en-US" sz="2400" i="1" dirty="0"/>
            </a:br>
            <a:br>
              <a:rPr lang="en-US" sz="2400" i="1" dirty="0"/>
            </a:br>
            <a:br>
              <a:rPr lang="en-US" sz="2400" i="1" dirty="0"/>
            </a:br>
            <a:r>
              <a:rPr lang="en-US" sz="2400" i="1" dirty="0"/>
              <a:t>Southern Lodging Conference</a:t>
            </a:r>
            <a:br>
              <a:rPr lang="en-US" sz="2400" i="1" dirty="0"/>
            </a:br>
            <a:r>
              <a:rPr lang="en-US" sz="2400" i="1" dirty="0"/>
              <a:t>August 24, 2022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7867A8-D8D5-054A-9490-E33CBA07C56A}"/>
              </a:ext>
            </a:extLst>
          </p:cNvPr>
          <p:cNvSpPr txBox="1"/>
          <p:nvPr/>
        </p:nvSpPr>
        <p:spPr>
          <a:xfrm>
            <a:off x="1762457" y="5609320"/>
            <a:ext cx="25640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Mark V Lomanno</a:t>
            </a:r>
          </a:p>
          <a:p>
            <a:pPr algn="ctr"/>
            <a:r>
              <a:rPr lang="en-US" sz="1600" i="1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rPr>
              <a:t>Partner</a:t>
            </a:r>
          </a:p>
          <a:p>
            <a:pPr algn="ctr"/>
            <a:r>
              <a:rPr lang="en-US" sz="1600" dirty="0"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  <a:hlinkClick r:id="rId2"/>
              </a:rPr>
              <a:t>mark@kalibrilabs.com</a:t>
            </a:r>
            <a:endParaRPr lang="en-US" sz="1600" dirty="0">
              <a:latin typeface="Malgun Gothic Semilight" panose="020B0502040204020203" pitchFamily="34" charset="-128"/>
              <a:ea typeface="Malgun Gothic Semilight" panose="020B0502040204020203" pitchFamily="34" charset="-128"/>
              <a:cs typeface="Malgun Gothic Semilight" panose="020B0502040204020203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52068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dirty="0"/>
              <a:t>Total U.S. Performance by Major Rate Segments Guest Paid ADR</a:t>
            </a:r>
            <a:br>
              <a:rPr lang="en-US" sz="3100" dirty="0"/>
            </a:br>
            <a:r>
              <a:rPr lang="en-US" sz="2200" dirty="0"/>
              <a:t>January 2020 – October 2022</a:t>
            </a:r>
            <a:r>
              <a:rPr lang="en-US" sz="2200" i="1" dirty="0"/>
              <a:t>(f) </a:t>
            </a:r>
            <a:r>
              <a:rPr lang="en-US" sz="2200" dirty="0"/>
              <a:t>vs.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524625" y="1851380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4787C1-4C42-AFAB-2295-9B4D0C20AF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34" y="1297927"/>
            <a:ext cx="9559357" cy="46150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63AD4B-FBEE-D501-5BF0-13E157D1D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797" y="1297927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Total U.S. Performance by Major Rate Segments Guest Paid RevPAR</a:t>
            </a:r>
            <a:br>
              <a:rPr lang="en-US" sz="2700" dirty="0"/>
            </a:br>
            <a:r>
              <a:rPr lang="en-US" sz="2200" dirty="0"/>
              <a:t>January 2020 – October 2022</a:t>
            </a:r>
            <a:r>
              <a:rPr lang="en-US" sz="2200" i="1" dirty="0"/>
              <a:t>(f) </a:t>
            </a:r>
            <a:r>
              <a:rPr lang="en-US" sz="2200" dirty="0"/>
              <a:t>vs.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449195" y="1823381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0FD08E-F140-37B9-93C2-99D38684A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64" y="1226870"/>
            <a:ext cx="9486198" cy="47248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4AFD5-E722-0AE4-4D1F-0D8DB9D01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7652" y="1226870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022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1BAA4-4870-CC8E-1F51-90A42E039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Corporate Rate Category by Channel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207B75-65D5-8029-8EE9-FF046A80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684" y="1317804"/>
            <a:ext cx="8565622" cy="49442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4332FB-87B8-BDAF-41A4-1D9DB94680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5379" y="1244044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06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D16D-E303-5182-15D5-02632F91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Performance – Occupancy Growth by Weekpart</a:t>
            </a:r>
            <a:br>
              <a:rPr lang="en-US" dirty="0"/>
            </a:br>
            <a:r>
              <a:rPr lang="en-US" sz="2700" dirty="0"/>
              <a:t>January 2020 – October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067B3-9299-FC19-215A-E1A551DA0D1A}"/>
              </a:ext>
            </a:extLst>
          </p:cNvPr>
          <p:cNvSpPr/>
          <p:nvPr/>
        </p:nvSpPr>
        <p:spPr>
          <a:xfrm>
            <a:off x="10524625" y="1847444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18EDA-6BF7-19B1-5FC0-34913F46E4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975" y="1157634"/>
            <a:ext cx="9236241" cy="43834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E9A593-6EB9-8A2B-ECDA-9AE9D6F80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2399" y="1252066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12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Performance – Guest Paid ADR by Weekpart</a:t>
            </a:r>
            <a:br>
              <a:rPr lang="en-US" dirty="0"/>
            </a:br>
            <a:r>
              <a:rPr lang="en-US" sz="2700" dirty="0"/>
              <a:t>January 2020 – October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665825" y="1893562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C19A13-AD95-6DB8-55F0-879405C85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33" y="1157634"/>
            <a:ext cx="9912955" cy="4468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054027-05B7-D74A-2049-4A02ABEAA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4283" y="1157634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91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Performance – Guest Paid RevPAR by Weekpart</a:t>
            </a:r>
            <a:br>
              <a:rPr lang="en-US" dirty="0"/>
            </a:br>
            <a:r>
              <a:rPr lang="en-US" sz="2700" dirty="0"/>
              <a:t>January 2020 – October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821403" y="1741800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E26D05-891E-26BF-106B-E7E846232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87" y="1081753"/>
            <a:ext cx="10114141" cy="4401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485703-61BE-52A8-426B-123922157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2908" y="1081753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8588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21A2C-73AC-204D-9F9F-ED86A1B41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999" y="104473"/>
            <a:ext cx="10515600" cy="835635"/>
          </a:xfrm>
        </p:spPr>
        <p:txBody>
          <a:bodyPr>
            <a:normAutofit/>
          </a:bodyPr>
          <a:lstStyle/>
          <a:p>
            <a:r>
              <a:rPr lang="en-US" dirty="0"/>
              <a:t>Length of Stay Trends by Tier</a:t>
            </a:r>
            <a:br>
              <a:rPr lang="en-US" dirty="0"/>
            </a:br>
            <a:r>
              <a:rPr lang="en-US" sz="2000" dirty="0"/>
              <a:t>January 2020– March 2022 vs. 2019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6A1699-ED44-7244-8AD5-834402E160CD}"/>
              </a:ext>
            </a:extLst>
          </p:cNvPr>
          <p:cNvSpPr/>
          <p:nvPr/>
        </p:nvSpPr>
        <p:spPr>
          <a:xfrm>
            <a:off x="1190811" y="6627168"/>
            <a:ext cx="61912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© 2022 Kalibri Labs | Reproduction or use is prohibited without prior written approval.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FAA60E2-5F00-4A4B-BE78-CA1577947415}"/>
              </a:ext>
            </a:extLst>
          </p:cNvPr>
          <p:cNvGrpSpPr/>
          <p:nvPr/>
        </p:nvGrpSpPr>
        <p:grpSpPr>
          <a:xfrm>
            <a:off x="789861" y="1166971"/>
            <a:ext cx="10612278" cy="4709976"/>
            <a:chOff x="789861" y="1158262"/>
            <a:chExt cx="10612278" cy="470997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CF7873-D102-8C45-82F2-CFCB828E1548}"/>
                </a:ext>
              </a:extLst>
            </p:cNvPr>
            <p:cNvSpPr txBox="1"/>
            <p:nvPr/>
          </p:nvSpPr>
          <p:spPr>
            <a:xfrm>
              <a:off x="2100656" y="2360538"/>
              <a:ext cx="1878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Upper Tier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B7E5F6C-AD68-5A47-845E-5E3CC2EAEA8E}"/>
                </a:ext>
              </a:extLst>
            </p:cNvPr>
            <p:cNvSpPr txBox="1"/>
            <p:nvPr/>
          </p:nvSpPr>
          <p:spPr>
            <a:xfrm>
              <a:off x="5238917" y="2360538"/>
              <a:ext cx="1878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Mid Tier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18B38B-A59C-7040-A68F-4023026FBFE4}"/>
                </a:ext>
              </a:extLst>
            </p:cNvPr>
            <p:cNvSpPr txBox="1"/>
            <p:nvPr/>
          </p:nvSpPr>
          <p:spPr>
            <a:xfrm>
              <a:off x="8377178" y="2360538"/>
              <a:ext cx="18789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Lower Tier</a:t>
              </a:r>
            </a:p>
          </p:txBody>
        </p:sp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E1BE3406-E57C-453E-A7CE-8F48D1DCDAC9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789861" y="1158262"/>
            <a:ext cx="10612278" cy="47099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EA84E74F-A162-EC46-A168-C488B311A09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626" y="1426745"/>
            <a:ext cx="477946" cy="47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7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>
            <a:extLst>
              <a:ext uri="{FF2B5EF4-FFF2-40B4-BE49-F238E27FC236}">
                <a16:creationId xmlns:a16="http://schemas.microsoft.com/office/drawing/2014/main" id="{B0448D54-D57B-4A7D-BCD6-01388142DEA5}"/>
              </a:ext>
            </a:extLst>
          </p:cNvPr>
          <p:cNvSpPr txBox="1">
            <a:spLocks/>
          </p:cNvSpPr>
          <p:nvPr/>
        </p:nvSpPr>
        <p:spPr>
          <a:xfrm>
            <a:off x="177830" y="0"/>
            <a:ext cx="11369112" cy="8356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02283A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</a:lstStyle>
          <a:p>
            <a:r>
              <a:rPr lang="en-US" sz="3000" dirty="0"/>
              <a:t>Guest Paid RevPAR Recovers in 2023: Occupancy is the Driver</a:t>
            </a:r>
            <a:br>
              <a:rPr lang="en-US" sz="1800" dirty="0"/>
            </a:br>
            <a:r>
              <a:rPr lang="en-US" sz="2000" dirty="0"/>
              <a:t>Total U.S. 2019, 2021, 2022 &amp; 2023</a:t>
            </a:r>
            <a:endParaRPr lang="en-US" sz="18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F780F-0042-6B41-83DF-95AD65164EA1}"/>
              </a:ext>
            </a:extLst>
          </p:cNvPr>
          <p:cNvSpPr txBox="1"/>
          <p:nvPr/>
        </p:nvSpPr>
        <p:spPr>
          <a:xfrm>
            <a:off x="5826922" y="5586659"/>
            <a:ext cx="126761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*June YTD Actual </a:t>
            </a:r>
          </a:p>
          <a:p>
            <a:r>
              <a:rPr lang="en-US" sz="1100" dirty="0"/>
              <a:t>+ Forecast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364E798-54E4-C7BA-F945-F544DCA73C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264" y="1955095"/>
            <a:ext cx="9723963" cy="3499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1A14E0-65D4-6671-72D2-8018EDA7B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903" y="1380402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75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EC45E-74C2-68C9-66DD-4CB8BB011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98" y="87028"/>
            <a:ext cx="10515600" cy="835635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of 975 U.S. Submarkets 2022 vs. 2019</a:t>
            </a:r>
            <a:br>
              <a:rPr lang="en-US" dirty="0"/>
            </a:br>
            <a:r>
              <a:rPr lang="en-US" sz="2700" dirty="0"/>
              <a:t>Guest Paid RevPAR Index</a:t>
            </a:r>
            <a:endParaRPr lang="en-US" dirty="0"/>
          </a:p>
        </p:txBody>
      </p:sp>
      <p:sp>
        <p:nvSpPr>
          <p:cNvPr id="8" name="Left Bracket 7">
            <a:extLst>
              <a:ext uri="{FF2B5EF4-FFF2-40B4-BE49-F238E27FC236}">
                <a16:creationId xmlns:a16="http://schemas.microsoft.com/office/drawing/2014/main" id="{539A3C81-6F6D-B044-B19C-D8938294A206}"/>
              </a:ext>
            </a:extLst>
          </p:cNvPr>
          <p:cNvSpPr/>
          <p:nvPr/>
        </p:nvSpPr>
        <p:spPr>
          <a:xfrm rot="5400000">
            <a:off x="3439883" y="3875190"/>
            <a:ext cx="433074" cy="2317296"/>
          </a:xfrm>
          <a:prstGeom prst="leftBracket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E1C50-650C-49BA-FA23-561C0A658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557" y="922663"/>
            <a:ext cx="8126672" cy="57063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0939C9-A9A4-127D-8246-125187A4C8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820" y="3429000"/>
            <a:ext cx="2003679" cy="4572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CD5A06-102C-EA8A-78D8-325FE69A91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2931" y="4347541"/>
            <a:ext cx="566977" cy="4999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B62A95-C95C-71CF-3311-AE1EB3913A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2352" y="2424934"/>
            <a:ext cx="2680618" cy="4450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73FCA07-C9DA-AD67-9BB4-F9FE4EFBA3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184" y="2053677"/>
            <a:ext cx="676715" cy="4938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4A12975-864C-1C04-1F17-01298468D1CE}"/>
              </a:ext>
            </a:extLst>
          </p:cNvPr>
          <p:cNvSpPr txBox="1"/>
          <p:nvPr/>
        </p:nvSpPr>
        <p:spPr>
          <a:xfrm>
            <a:off x="5571061" y="3041575"/>
            <a:ext cx="633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314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AD7A75-9A9D-D1DF-E5FE-A3938088D0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4228" y="1494397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8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C6D9C-B079-AA2E-C16A-525043A2D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Guest Paid RevPAR Index by Market Type</a:t>
            </a:r>
            <a:br>
              <a:rPr lang="en-US" dirty="0"/>
            </a:br>
            <a:r>
              <a:rPr lang="en-US" sz="2400" dirty="0"/>
              <a:t>2020-2023</a:t>
            </a:r>
            <a:r>
              <a:rPr lang="en-US" sz="2400" i="1" dirty="0"/>
              <a:t>(f)</a:t>
            </a:r>
            <a:r>
              <a:rPr lang="en-US" sz="2400" dirty="0"/>
              <a:t> vs. 2019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5F6532-2B0F-0486-6FAE-8BC4EE3CA8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080" y="1044830"/>
            <a:ext cx="9291550" cy="547468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AEB13E-9780-4FA8-AE4E-69542078D3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05630" y="1753911"/>
            <a:ext cx="883997" cy="329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FE357E-CCFF-C81A-BE9A-D2B3713B7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9717" y="2627876"/>
            <a:ext cx="8669263" cy="18290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496F3E40-008C-5917-5AA7-C657E265F8AB}"/>
              </a:ext>
            </a:extLst>
          </p:cNvPr>
          <p:cNvSpPr txBox="1"/>
          <p:nvPr/>
        </p:nvSpPr>
        <p:spPr>
          <a:xfrm>
            <a:off x="491436" y="2490099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 RevPAR </a:t>
            </a:r>
          </a:p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Index=100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192EC3-901E-EFA6-1B3E-35BC5EACA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96" y="1136883"/>
            <a:ext cx="481626" cy="4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856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6DFAC80-3053-73F9-8A1E-835A45753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July Occ lags – ADR Remains Strong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3EA3D-0B82-E90E-D050-7632ACEA0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13" y="1779889"/>
            <a:ext cx="3895682" cy="3298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98B437-8819-58FA-7B1A-D3664751B8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1603" y="1773790"/>
            <a:ext cx="4078577" cy="32982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6328F-712C-B16E-6545-596E9674D2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0180" y="1773790"/>
            <a:ext cx="3883489" cy="33104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EAED13-E9E6-BE81-307C-BE707984F7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63896" y="1091651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4186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874FF-08B9-F0A0-9FAE-36ABE480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Guest Paid RevPAR Index by Chain Class</a:t>
            </a:r>
            <a:br>
              <a:rPr lang="en-US" dirty="0"/>
            </a:br>
            <a:r>
              <a:rPr lang="en-US" sz="2700" dirty="0"/>
              <a:t>2020-2023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749137-4624-5642-B6A6-1EA59E50CF17}"/>
              </a:ext>
            </a:extLst>
          </p:cNvPr>
          <p:cNvSpPr/>
          <p:nvPr/>
        </p:nvSpPr>
        <p:spPr>
          <a:xfrm>
            <a:off x="1050937" y="6540924"/>
            <a:ext cx="61912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© 2022 Kalibri Labs | Reproduction or use is prohibited without prior written approval.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7289736-EB87-4144-A7CA-1E67D058D326}"/>
              </a:ext>
            </a:extLst>
          </p:cNvPr>
          <p:cNvCxnSpPr>
            <a:cxnSpLocks/>
          </p:cNvCxnSpPr>
          <p:nvPr/>
        </p:nvCxnSpPr>
        <p:spPr>
          <a:xfrm>
            <a:off x="2205789" y="2623832"/>
            <a:ext cx="7860632" cy="0"/>
          </a:xfrm>
          <a:prstGeom prst="line">
            <a:avLst/>
          </a:prstGeom>
          <a:ln w="19050">
            <a:solidFill>
              <a:schemeClr val="tx1">
                <a:alpha val="26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E40FBFA2-C7EC-104D-AD7B-E60AC5C5140D}"/>
              </a:ext>
            </a:extLst>
          </p:cNvPr>
          <p:cNvSpPr/>
          <p:nvPr/>
        </p:nvSpPr>
        <p:spPr>
          <a:xfrm>
            <a:off x="10322055" y="1804236"/>
            <a:ext cx="878541" cy="221636"/>
          </a:xfrm>
          <a:prstGeom prst="rect">
            <a:avLst/>
          </a:prstGeom>
          <a:solidFill>
            <a:srgbClr val="28BFB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277194C-6A89-414C-9EC6-102B476E3132}"/>
              </a:ext>
            </a:extLst>
          </p:cNvPr>
          <p:cNvSpPr txBox="1"/>
          <p:nvPr/>
        </p:nvSpPr>
        <p:spPr>
          <a:xfrm>
            <a:off x="650865" y="2393000"/>
            <a:ext cx="11015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2019 RevPAR </a:t>
            </a:r>
          </a:p>
          <a:p>
            <a:pPr algn="ctr"/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Index=100</a:t>
            </a:r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38AB953A-7245-6245-ADEA-95024803039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2353" y="1173268"/>
            <a:ext cx="477946" cy="47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041AE4-336B-43A9-8DC8-C6DD41784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96" y="1062949"/>
            <a:ext cx="8437595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42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57972-74DA-A7C5-0E3B-2E538E39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611" y="85368"/>
            <a:ext cx="10515600" cy="835635"/>
          </a:xfrm>
        </p:spPr>
        <p:txBody>
          <a:bodyPr>
            <a:normAutofit fontScale="90000"/>
          </a:bodyPr>
          <a:lstStyle/>
          <a:p>
            <a:r>
              <a:rPr lang="en-US" dirty="0"/>
              <a:t>Total Guest Paid RevPAR Contribution – </a:t>
            </a:r>
            <a:r>
              <a:rPr lang="en-US" dirty="0">
                <a:solidFill>
                  <a:srgbClr val="9B301B"/>
                </a:solidFill>
              </a:rPr>
              <a:t>Commercial</a:t>
            </a:r>
            <a:r>
              <a:rPr lang="en-US" dirty="0"/>
              <a:t> vs. </a:t>
            </a:r>
            <a:r>
              <a:rPr lang="en-US" dirty="0">
                <a:solidFill>
                  <a:srgbClr val="3F6075"/>
                </a:solidFill>
              </a:rPr>
              <a:t>Leisure</a:t>
            </a:r>
            <a:br>
              <a:rPr lang="en-US" dirty="0"/>
            </a:br>
            <a:r>
              <a:rPr lang="en-US" sz="2700" dirty="0"/>
              <a:t>2020-2023</a:t>
            </a:r>
            <a:r>
              <a:rPr lang="en-US" sz="2700" i="1" dirty="0"/>
              <a:t>(f) </a:t>
            </a:r>
            <a:r>
              <a:rPr lang="en-US" sz="2700" dirty="0"/>
              <a:t>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D317C9B-EAED-56AF-1DD5-26BEA1CDF107}"/>
              </a:ext>
            </a:extLst>
          </p:cNvPr>
          <p:cNvSpPr/>
          <p:nvPr/>
        </p:nvSpPr>
        <p:spPr>
          <a:xfrm>
            <a:off x="10014521" y="1843862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F85AE3-EB13-EBD6-2046-A8CB8BBEB5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26" y="1133637"/>
            <a:ext cx="8614395" cy="5206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DF106F-57EF-5F9D-5F0D-A30639140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85" y="1288142"/>
            <a:ext cx="481626" cy="41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17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>
              <a:defRPr sz="69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Summary</a:t>
            </a:r>
            <a:endParaRPr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BBDC60-5618-0E4A-84F8-77D98BF2BDB8}"/>
              </a:ext>
            </a:extLst>
          </p:cNvPr>
          <p:cNvSpPr txBox="1">
            <a:spLocks/>
          </p:cNvSpPr>
          <p:nvPr/>
        </p:nvSpPr>
        <p:spPr>
          <a:xfrm>
            <a:off x="785638" y="1089132"/>
            <a:ext cx="10961861" cy="5451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1pPr>
            <a:lvl2pPr marL="800089" indent="-342900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algun Gothic Semilight" panose="020B0502040204020203" pitchFamily="34" charset="-128"/>
                <a:ea typeface="Malgun Gothic Semilight" panose="020B0502040204020203" pitchFamily="34" charset="-128"/>
                <a:cs typeface="Malgun Gothic Semilight" panose="020B0502040204020203" pitchFamily="34" charset="-128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buSzPct val="140000"/>
            </a:pPr>
            <a:r>
              <a:rPr lang="en-US" sz="2400" b="1" dirty="0"/>
              <a:t>COVID Recovery and U.S. Business Mix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Performance varies widely by market—averages may be misleading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Dependence on Commercial is largest driver of recovery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All markets are getting some growth but lagging Group and limited Transient Corporate constrains large metro market recovery</a:t>
            </a:r>
          </a:p>
          <a:p>
            <a:pPr lvl="1">
              <a:lnSpc>
                <a:spcPct val="110000"/>
              </a:lnSpc>
            </a:pPr>
            <a:endParaRPr lang="en-US" sz="2000" dirty="0"/>
          </a:p>
          <a:p>
            <a:pPr>
              <a:lnSpc>
                <a:spcPct val="110000"/>
              </a:lnSpc>
              <a:buSzPct val="140000"/>
            </a:pPr>
            <a:r>
              <a:rPr lang="en-US" sz="2400" b="1" dirty="0"/>
              <a:t>Silver Linings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Longer length of stay is encouraging especially </a:t>
            </a:r>
            <a:r>
              <a:rPr lang="en-US" sz="2200"/>
              <a:t>in mid- </a:t>
            </a:r>
            <a:r>
              <a:rPr lang="en-US" sz="2200" dirty="0"/>
              <a:t>and lower-tier hotels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Uptick in shoulder periods (Sunday/Thursday) may be sustainable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Leisure has contributed more than its previous share in many markets</a:t>
            </a:r>
          </a:p>
          <a:p>
            <a:pPr lvl="1">
              <a:lnSpc>
                <a:spcPct val="110000"/>
              </a:lnSpc>
            </a:pPr>
            <a:r>
              <a:rPr lang="en-US" sz="2200" dirty="0"/>
              <a:t>Healthy growth in ADR</a:t>
            </a:r>
          </a:p>
          <a:p>
            <a:pPr lvl="1"/>
            <a:endParaRPr lang="en-US" sz="20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58380739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2CD27-DEE3-6A45-AB65-32C55F9338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and Leisure Segment Definition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6D3433-B861-ABB5-DCC9-4F83EEBC5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470" y="1013702"/>
            <a:ext cx="8163252" cy="26215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A27473-D45B-97C9-EFA1-D6271F069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4470" y="3429000"/>
            <a:ext cx="8163252" cy="30909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9778C-9F22-96BE-81E1-8174D074C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1145" y="1347537"/>
            <a:ext cx="481626" cy="48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645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e8c9f5045b_0_11"/>
          <p:cNvSpPr txBox="1">
            <a:spLocks noGrp="1"/>
          </p:cNvSpPr>
          <p:nvPr>
            <p:ph type="title"/>
          </p:nvPr>
        </p:nvSpPr>
        <p:spPr>
          <a:xfrm>
            <a:off x="232264" y="12788"/>
            <a:ext cx="116961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2283A"/>
              </a:buClr>
              <a:buSzPct val="100000"/>
              <a:buFont typeface="Arial"/>
              <a:buNone/>
            </a:pPr>
            <a:r>
              <a:rPr lang="en-US" dirty="0"/>
              <a:t>Total U.S. Room Night Demand by </a:t>
            </a:r>
            <a:r>
              <a:rPr lang="en-US" dirty="0">
                <a:solidFill>
                  <a:srgbClr val="7B1400"/>
                </a:solidFill>
              </a:rPr>
              <a:t>Commercial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vs. Leisure </a:t>
            </a:r>
            <a:br>
              <a:rPr lang="en-US" dirty="0"/>
            </a:br>
            <a:r>
              <a:rPr lang="en-US" sz="2700" dirty="0"/>
              <a:t>2019 – YTD 2022 vs. 2017</a:t>
            </a:r>
            <a:endParaRPr sz="27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3D9ED5-922B-B5CF-9DE1-D58957059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650" y="1015649"/>
            <a:ext cx="8785097" cy="5486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25C9C1-339F-4833-D8AC-F6521ECF36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1250" y="1195918"/>
            <a:ext cx="481626" cy="4877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D16D-E303-5182-15D5-02632F91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– Occupancy Growth by Market Type</a:t>
            </a:r>
            <a:br>
              <a:rPr lang="en-US" dirty="0"/>
            </a:br>
            <a:r>
              <a:rPr lang="en-US" sz="2700" dirty="0"/>
              <a:t>January 2020 –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067B3-9299-FC19-215A-E1A551DA0D1A}"/>
              </a:ext>
            </a:extLst>
          </p:cNvPr>
          <p:cNvSpPr/>
          <p:nvPr/>
        </p:nvSpPr>
        <p:spPr>
          <a:xfrm>
            <a:off x="9520517" y="2826364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BFBD259-E5D4-8C1F-C61B-C1F888DF5896}"/>
              </a:ext>
            </a:extLst>
          </p:cNvPr>
          <p:cNvSpPr/>
          <p:nvPr/>
        </p:nvSpPr>
        <p:spPr>
          <a:xfrm>
            <a:off x="9206481" y="1671856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385290-DC26-D2C1-7375-D9DAF9407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2587" y="1092569"/>
            <a:ext cx="9370364" cy="504182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466723-2B7C-2A9F-6849-7FA5D73DB995}"/>
              </a:ext>
            </a:extLst>
          </p:cNvPr>
          <p:cNvSpPr/>
          <p:nvPr/>
        </p:nvSpPr>
        <p:spPr>
          <a:xfrm>
            <a:off x="10771559" y="1782674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6B97FA-8464-482A-B131-1FF0A6016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9413" y="1184134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83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– Guest Paid ADR Growth by Market Type</a:t>
            </a:r>
            <a:br>
              <a:rPr lang="en-US" dirty="0"/>
            </a:br>
            <a:r>
              <a:rPr lang="en-US" sz="2700" dirty="0"/>
              <a:t>January 2020 –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635201" y="1945174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332A67-0E96-581A-0911-C2F4E3525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080" y="1332620"/>
            <a:ext cx="9602032" cy="44138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01F4E-19EF-F9E5-B9CF-CFDDF597B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168" y="1332620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84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C27DC-029C-96A2-0FB0-8AF3CB086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Total U.S. – Guest Paid RevPAR Growth by Market Type</a:t>
            </a:r>
            <a:br>
              <a:rPr lang="en-US" dirty="0"/>
            </a:br>
            <a:r>
              <a:rPr lang="en-US" sz="2700" dirty="0"/>
              <a:t>January 2020 – 2022</a:t>
            </a:r>
            <a:r>
              <a:rPr lang="en-US" sz="2700" i="1" dirty="0"/>
              <a:t>(f)</a:t>
            </a:r>
            <a:r>
              <a:rPr lang="en-US" sz="2700" dirty="0"/>
              <a:t> vs. 2019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EEBB98-FA52-DD0D-9827-9626ADE1DE5A}"/>
              </a:ext>
            </a:extLst>
          </p:cNvPr>
          <p:cNvSpPr/>
          <p:nvPr/>
        </p:nvSpPr>
        <p:spPr>
          <a:xfrm>
            <a:off x="10423629" y="1935289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944E01-68F6-BDDD-2ED1-5FB9722D8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865" y="1298673"/>
            <a:ext cx="9632515" cy="44016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A69FD4-83C3-AD2A-C4B3-82083C34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5524" y="1364360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675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2619-3BD6-EC43-BAAF-4705EBA0D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295" y="73793"/>
            <a:ext cx="11743705" cy="835635"/>
          </a:xfrm>
        </p:spPr>
        <p:txBody>
          <a:bodyPr>
            <a:normAutofit fontScale="90000"/>
          </a:bodyPr>
          <a:lstStyle/>
          <a:p>
            <a:r>
              <a:rPr lang="en-US" sz="3100" dirty="0"/>
              <a:t>Hotel Performance—Drop in Commercial % Revenue</a:t>
            </a:r>
            <a:br>
              <a:rPr lang="en-US" dirty="0"/>
            </a:br>
            <a:r>
              <a:rPr lang="en-US" sz="2700" dirty="0"/>
              <a:t>Even when commercial is close to half, decline amount is specific to the market type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C4DF87-308A-C346-BE77-019A0C97C19B}"/>
              </a:ext>
            </a:extLst>
          </p:cNvPr>
          <p:cNvSpPr/>
          <p:nvPr/>
        </p:nvSpPr>
        <p:spPr>
          <a:xfrm>
            <a:off x="1050937" y="6540924"/>
            <a:ext cx="619125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맑은 고딕"/>
                <a:cs typeface="Arial" panose="020B0604020202020204" pitchFamily="34" charset="0"/>
              </a:rPr>
              <a:t>© 2021 Kalibri Labs | Reproduction or use is prohibited without prior written approval.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DE535B-D16F-2A06-67C9-945CAF4BA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05" y="1170730"/>
            <a:ext cx="9961727" cy="51088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40761D-E8E2-95A5-57E3-2D2DD5E29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76682" y="1316234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628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5D16D-E303-5182-15D5-02632F918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dirty="0"/>
              <a:t>Total U.S. Performance by Major Rate Segments Occupancy Contribution</a:t>
            </a:r>
            <a:br>
              <a:rPr lang="en-US" sz="2700" dirty="0"/>
            </a:br>
            <a:r>
              <a:rPr lang="en-US" sz="2200" dirty="0"/>
              <a:t>January 2020 – 2022</a:t>
            </a:r>
            <a:r>
              <a:rPr lang="en-US" sz="2200" i="1" dirty="0"/>
              <a:t>(f) </a:t>
            </a:r>
            <a:r>
              <a:rPr lang="en-US" sz="2200" dirty="0"/>
              <a:t>vs. 2019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E067B3-9299-FC19-215A-E1A551DA0D1A}"/>
              </a:ext>
            </a:extLst>
          </p:cNvPr>
          <p:cNvSpPr/>
          <p:nvPr/>
        </p:nvSpPr>
        <p:spPr>
          <a:xfrm>
            <a:off x="10524625" y="1856680"/>
            <a:ext cx="878541" cy="2216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Forecast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EC813-1F3C-4948-32D8-A680FF8D3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844" y="1047168"/>
            <a:ext cx="9400847" cy="5084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043D84-6D71-A6E8-744F-FC65C3CB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3082" y="1252065"/>
            <a:ext cx="481626" cy="48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55006"/>
      </p:ext>
    </p:extLst>
  </p:cSld>
  <p:clrMapOvr>
    <a:masterClrMapping/>
  </p:clrMapOvr>
</p:sld>
</file>

<file path=ppt/theme/theme1.xml><?xml version="1.0" encoding="utf-8"?>
<a:theme xmlns:a="http://schemas.openxmlformats.org/drawingml/2006/main" name="KLTheme">
  <a:themeElements>
    <a:clrScheme name="Kalibri Labs">
      <a:dk1>
        <a:srgbClr val="000000"/>
      </a:dk1>
      <a:lt1>
        <a:sysClr val="window" lastClr="FFFFFF"/>
      </a:lt1>
      <a:dk2>
        <a:srgbClr val="02283A"/>
      </a:dk2>
      <a:lt2>
        <a:srgbClr val="E7E6E6"/>
      </a:lt2>
      <a:accent1>
        <a:srgbClr val="3F6075"/>
      </a:accent1>
      <a:accent2>
        <a:srgbClr val="9B301C"/>
      </a:accent2>
      <a:accent3>
        <a:srgbClr val="ADA9A9"/>
      </a:accent3>
      <a:accent4>
        <a:srgbClr val="29BFB1"/>
      </a:accent4>
      <a:accent5>
        <a:srgbClr val="EE8688"/>
      </a:accent5>
      <a:accent6>
        <a:srgbClr val="B27C4D"/>
      </a:accent6>
      <a:hlink>
        <a:srgbClr val="0563C1"/>
      </a:hlink>
      <a:folHlink>
        <a:srgbClr val="954F72"/>
      </a:folHlink>
    </a:clrScheme>
    <a:fontScheme name="Kalibri Labs">
      <a:majorFont>
        <a:latin typeface="Malgun Gothic Semilight"/>
        <a:ea typeface="맑은 고딕"/>
        <a:cs typeface=""/>
      </a:majorFont>
      <a:minorFont>
        <a:latin typeface="Malgun Gothic Semi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LTheme" id="{2CB06017-6CD1-4A3B-8766-446072C9A97A}" vid="{124840B7-9A5A-4A14-B6A4-254EBD2E29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174</TotalTime>
  <Words>633</Words>
  <Application>Microsoft Office PowerPoint</Application>
  <PresentationFormat>Widescreen</PresentationFormat>
  <Paragraphs>71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Malgun Gothic Semilight</vt:lpstr>
      <vt:lpstr>Arial</vt:lpstr>
      <vt:lpstr>Calibri</vt:lpstr>
      <vt:lpstr>Slack-Lato</vt:lpstr>
      <vt:lpstr>KLTheme</vt:lpstr>
      <vt:lpstr>Kalibri Labs State of the Industry Analysis through Week of August 12th, 2022   Southern Lodging Conference August 24, 2022</vt:lpstr>
      <vt:lpstr>July Occ lags – ADR Remains Strong</vt:lpstr>
      <vt:lpstr>Commercial and Leisure Segment Definition</vt:lpstr>
      <vt:lpstr>Total U.S. Room Night Demand by Commercial vs. Leisure  2019 – YTD 2022 vs. 2017</vt:lpstr>
      <vt:lpstr>Total U.S. – Occupancy Growth by Market Type January 2020 – 2022(f) vs. 2019</vt:lpstr>
      <vt:lpstr>Total U.S. – Guest Paid ADR Growth by Market Type January 2020 – 2022(f) vs. 2019</vt:lpstr>
      <vt:lpstr>Total U.S. – Guest Paid RevPAR Growth by Market Type January 2020 – 2022(f) vs. 2019</vt:lpstr>
      <vt:lpstr>Hotel Performance—Drop in Commercial % Revenue Even when commercial is close to half, decline amount is specific to the market type</vt:lpstr>
      <vt:lpstr>Total U.S. Performance by Major Rate Segments Occupancy Contribution January 2020 – 2022(f) vs. 2019</vt:lpstr>
      <vt:lpstr>Total U.S. Performance by Major Rate Segments Guest Paid ADR January 2020 – October 2022(f) vs. 2019</vt:lpstr>
      <vt:lpstr>Total U.S. Performance by Major Rate Segments Guest Paid RevPAR January 2020 – October 2022(f) vs. 2019</vt:lpstr>
      <vt:lpstr>Corporate Rate Category by Channel</vt:lpstr>
      <vt:lpstr>Total U.S. Performance – Occupancy Growth by Weekpart January 2020 – October 2022(f) vs. 2019</vt:lpstr>
      <vt:lpstr>Total U.S. Performance – Guest Paid ADR by Weekpart January 2020 – October 2022(f) vs. 2019</vt:lpstr>
      <vt:lpstr>Total U.S. Performance – Guest Paid RevPAR by Weekpart January 2020 – October 2022(f) vs. 2019</vt:lpstr>
      <vt:lpstr>Length of Stay Trends by Tier January 2020– March 2022 vs. 2019</vt:lpstr>
      <vt:lpstr>PowerPoint Presentation</vt:lpstr>
      <vt:lpstr>Distribution of 975 U.S. Submarkets 2022 vs. 2019 Guest Paid RevPAR Index</vt:lpstr>
      <vt:lpstr>Total U.S. Guest Paid RevPAR Index by Market Type 2020-2023(f) vs. 2019</vt:lpstr>
      <vt:lpstr>Total U.S. Guest Paid RevPAR Index by Chain Class 2020-2023(f) vs. 2019</vt:lpstr>
      <vt:lpstr>Total Guest Paid RevPAR Contribution – Commercial vs. Leisure 2020-2023(f) vs. 2019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Gorka Amian</dc:creator>
  <cp:lastModifiedBy>Mark Lomanno</cp:lastModifiedBy>
  <cp:revision>17</cp:revision>
  <dcterms:created xsi:type="dcterms:W3CDTF">2022-07-11T21:05:19Z</dcterms:created>
  <dcterms:modified xsi:type="dcterms:W3CDTF">2022-08-22T16:29:49Z</dcterms:modified>
</cp:coreProperties>
</file>